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3"/>
  </p:notesMasterIdLst>
  <p:handoutMasterIdLst>
    <p:handoutMasterId r:id="rId34"/>
  </p:handoutMasterIdLst>
  <p:sldIdLst>
    <p:sldId id="603" r:id="rId6"/>
    <p:sldId id="2618" r:id="rId7"/>
    <p:sldId id="2147483556" r:id="rId8"/>
    <p:sldId id="2147483530" r:id="rId9"/>
    <p:sldId id="2147483483" r:id="rId10"/>
    <p:sldId id="2500" r:id="rId11"/>
    <p:sldId id="2147483557" r:id="rId12"/>
    <p:sldId id="2147483558" r:id="rId13"/>
    <p:sldId id="2147483484" r:id="rId14"/>
    <p:sldId id="2147483567" r:id="rId15"/>
    <p:sldId id="2147483560" r:id="rId16"/>
    <p:sldId id="2147483561" r:id="rId17"/>
    <p:sldId id="2147483562" r:id="rId18"/>
    <p:sldId id="2147483563" r:id="rId19"/>
    <p:sldId id="2147483564" r:id="rId20"/>
    <p:sldId id="2147483565" r:id="rId21"/>
    <p:sldId id="2147483566" r:id="rId22"/>
    <p:sldId id="2147483485" r:id="rId23"/>
    <p:sldId id="2147483568" r:id="rId24"/>
    <p:sldId id="2147483569" r:id="rId25"/>
    <p:sldId id="2147483570" r:id="rId26"/>
    <p:sldId id="2147483571" r:id="rId27"/>
    <p:sldId id="2147483572" r:id="rId28"/>
    <p:sldId id="2516" r:id="rId29"/>
    <p:sldId id="2515" r:id="rId30"/>
    <p:sldId id="582" r:id="rId31"/>
    <p:sldId id="2419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1D1D1A"/>
    <a:srgbClr val="221815"/>
    <a:srgbClr val="595757"/>
    <a:srgbClr val="66BA36"/>
    <a:srgbClr val="FFFF00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650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100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emf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nzomi12/AIInfr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582F1B-926A-3DFC-9155-526EB7CCD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29646" y="1636007"/>
            <a:ext cx="2500601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246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集群计算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发展历程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4707349F-E56D-38DD-5245-FC120EFE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14" y="3519975"/>
            <a:ext cx="11061383" cy="8389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F7AA5C4-3F7E-87A7-902C-FA5A259B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第一代：</a:t>
            </a:r>
            <a:r>
              <a:rPr lang="en-US" altLang="zh-CN" dirty="0"/>
              <a:t>1945-1970</a:t>
            </a:r>
            <a:r>
              <a:rPr lang="zh-CN" altLang="en-US" dirty="0"/>
              <a:t>年，计算机器件以电子管、晶体管为主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FAEA4-01CF-DB59-DB4B-7A141DB37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主要运用于国防机构、科学研究等军事或者准军事机构，体积大、耗电大。由于</a:t>
            </a:r>
            <a:r>
              <a:rPr lang="zh-CN" altLang="en-US" sz="1800" dirty="0">
                <a:solidFill>
                  <a:srgbClr val="C00000"/>
                </a:solidFill>
              </a:rPr>
              <a:t>计算消耗的资源过大，成本过高，因此计算的各种资源集中也就是必然的选择。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13296C-F6A6-9C88-AE8B-490B6D28BA7E}"/>
              </a:ext>
            </a:extLst>
          </p:cNvPr>
          <p:cNvSpPr/>
          <p:nvPr/>
        </p:nvSpPr>
        <p:spPr>
          <a:xfrm rot="5400000">
            <a:off x="9311453" y="1247024"/>
            <a:ext cx="1429217" cy="3464411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2DC41C-6B65-08C7-EECD-FCDF0850AC78}"/>
              </a:ext>
            </a:extLst>
          </p:cNvPr>
          <p:cNvSpPr/>
          <p:nvPr/>
        </p:nvSpPr>
        <p:spPr>
          <a:xfrm rot="5400000">
            <a:off x="6005804" y="1497716"/>
            <a:ext cx="1429217" cy="2963027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EA223B-F9A1-D8C5-22B1-7589F4FB8524}"/>
              </a:ext>
            </a:extLst>
          </p:cNvPr>
          <p:cNvSpPr/>
          <p:nvPr/>
        </p:nvSpPr>
        <p:spPr>
          <a:xfrm rot="5400000">
            <a:off x="9112078" y="3542198"/>
            <a:ext cx="1538910" cy="295305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250634-7A58-B0CE-F2C6-45B93EA77B68}"/>
              </a:ext>
            </a:extLst>
          </p:cNvPr>
          <p:cNvSpPr/>
          <p:nvPr/>
        </p:nvSpPr>
        <p:spPr>
          <a:xfrm rot="5400000">
            <a:off x="1490975" y="3947586"/>
            <a:ext cx="1538910" cy="2142277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F89AA2-F2EF-CF26-A352-168D4E6CE0E4}"/>
              </a:ext>
            </a:extLst>
          </p:cNvPr>
          <p:cNvSpPr/>
          <p:nvPr/>
        </p:nvSpPr>
        <p:spPr>
          <a:xfrm rot="5400000">
            <a:off x="5061262" y="3838323"/>
            <a:ext cx="1538910" cy="236080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BD1E16-54B4-170C-D05C-87BD1A55844A}"/>
              </a:ext>
            </a:extLst>
          </p:cNvPr>
          <p:cNvSpPr/>
          <p:nvPr/>
        </p:nvSpPr>
        <p:spPr>
          <a:xfrm rot="5400000">
            <a:off x="3001957" y="1554035"/>
            <a:ext cx="1429217" cy="2850390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E143D3-33D1-02A0-B61D-39E241D3A06B}"/>
              </a:ext>
            </a:extLst>
          </p:cNvPr>
          <p:cNvSpPr/>
          <p:nvPr/>
        </p:nvSpPr>
        <p:spPr>
          <a:xfrm>
            <a:off x="1276827" y="4249269"/>
            <a:ext cx="1967205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1929</a:t>
            </a:r>
            <a:r>
              <a:rPr lang="zh-CN" altLang="en-US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“超算”一词首登</a:t>
            </a:r>
            <a:r>
              <a: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NYT</a:t>
            </a:r>
          </a:p>
          <a:p>
            <a:pPr algn="ctr"/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IBM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为哥伦比亚大学定制制表机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5" name="组 3">
            <a:extLst>
              <a:ext uri="{FF2B5EF4-FFF2-40B4-BE49-F238E27FC236}">
                <a16:creationId xmlns:a16="http://schemas.microsoft.com/office/drawing/2014/main" id="{A35334A5-1B92-C325-9C53-D32E38472C02}"/>
              </a:ext>
            </a:extLst>
          </p:cNvPr>
          <p:cNvGrpSpPr/>
          <p:nvPr/>
        </p:nvGrpSpPr>
        <p:grpSpPr>
          <a:xfrm>
            <a:off x="633689" y="2264621"/>
            <a:ext cx="1570468" cy="1429217"/>
            <a:chOff x="1704290" y="4198300"/>
            <a:chExt cx="1570468" cy="142921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0E2AA76-D3A5-E211-E22B-79248BD7A44D}"/>
                </a:ext>
              </a:extLst>
            </p:cNvPr>
            <p:cNvSpPr/>
            <p:nvPr/>
          </p:nvSpPr>
          <p:spPr>
            <a:xfrm rot="5400000">
              <a:off x="1774915" y="4127675"/>
              <a:ext cx="1429217" cy="1570468"/>
            </a:xfrm>
            <a:prstGeom prst="rect">
              <a:avLst/>
            </a:prstGeom>
            <a:gradFill>
              <a:gsLst>
                <a:gs pos="0">
                  <a:srgbClr val="1D1D1A">
                    <a:lumMod val="50000"/>
                    <a:alpha val="0"/>
                  </a:srgbClr>
                </a:gs>
                <a:gs pos="100000">
                  <a:srgbClr val="9FA0A0">
                    <a:alpha val="10000"/>
                  </a:srgbClr>
                </a:gs>
              </a:gsLst>
              <a:lin ang="0" scaled="0"/>
            </a:gradFill>
            <a:ln w="6350">
              <a:gradFill>
                <a:gsLst>
                  <a:gs pos="28000">
                    <a:srgbClr val="1D1D1A">
                      <a:lumMod val="50000"/>
                      <a:alpha val="0"/>
                    </a:srgbClr>
                  </a:gs>
                  <a:gs pos="100000">
                    <a:srgbClr val="1D1D1A">
                      <a:lumMod val="20000"/>
                      <a:lumOff val="80000"/>
                      <a:alpha val="50000"/>
                    </a:srgbClr>
                  </a:gs>
                </a:gsLst>
                <a:lin ang="0" scaled="0"/>
              </a:gradFill>
              <a:miter lim="400000"/>
            </a:ln>
          </p:spPr>
          <p:txBody>
            <a:bodyPr lIns="17974" tIns="17974" rIns="17974" bIns="17974" anchor="ctr"/>
            <a:lstStyle/>
            <a:p>
              <a:pPr algn="ctr" defTabSz="608677" hangingPunct="0">
                <a:defRPr/>
              </a:pPr>
              <a:endParaRPr lang="zh-CN" altLang="en-US" sz="1067" b="1" kern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  <a:sym typeface="Huawei Sans" panose="020C0503030203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9B8B529-AAF4-4385-4965-796741C0D773}"/>
                </a:ext>
              </a:extLst>
            </p:cNvPr>
            <p:cNvSpPr/>
            <p:nvPr/>
          </p:nvSpPr>
          <p:spPr>
            <a:xfrm>
              <a:off x="1820109" y="4353057"/>
              <a:ext cx="1338828" cy="561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1924 IBM</a:t>
              </a:r>
              <a:r>
                <a:rPr lang="zh-CN" altLang="en-US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创立</a:t>
              </a:r>
              <a:endPara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主营机械自动制表机</a:t>
              </a:r>
              <a:endPara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替代人力计算</a:t>
              </a:r>
              <a:endParaRPr lang="zh-CN" altLang="en-US" sz="1000" dirty="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pic>
          <p:nvPicPr>
            <p:cNvPr id="18" name="Picture 2" descr="打孔卡制表机Herman Hollerith 的第一台制表机让世界了解了数据处理的核心。在发展过程中，这种机器也为">
              <a:extLst>
                <a:ext uri="{FF2B5EF4-FFF2-40B4-BE49-F238E27FC236}">
                  <a16:creationId xmlns:a16="http://schemas.microsoft.com/office/drawing/2014/main" id="{7438832C-217C-580D-D15F-14A1AB0DB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316" y="4983660"/>
              <a:ext cx="1444414" cy="5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组 5">
            <a:extLst>
              <a:ext uri="{FF2B5EF4-FFF2-40B4-BE49-F238E27FC236}">
                <a16:creationId xmlns:a16="http://schemas.microsoft.com/office/drawing/2014/main" id="{324E83F0-4867-5F7C-9CB9-CD004110C3A2}"/>
              </a:ext>
            </a:extLst>
          </p:cNvPr>
          <p:cNvGrpSpPr/>
          <p:nvPr/>
        </p:nvGrpSpPr>
        <p:grpSpPr>
          <a:xfrm>
            <a:off x="1264430" y="4895346"/>
            <a:ext cx="1991996" cy="829997"/>
            <a:chOff x="836934" y="10454765"/>
            <a:chExt cx="2263985" cy="943326"/>
          </a:xfrm>
        </p:grpSpPr>
        <p:pic>
          <p:nvPicPr>
            <p:cNvPr id="20" name="Picture 2" descr="Twitter 上的New York Times OTD：&quot;#OTD - October 25th 1929. Stock markets begin  to crash on Wall Street. #nytimes https://t.co/cex9Yi1Xbx&quot; / Twitter">
              <a:extLst>
                <a:ext uri="{FF2B5EF4-FFF2-40B4-BE49-F238E27FC236}">
                  <a16:creationId xmlns:a16="http://schemas.microsoft.com/office/drawing/2014/main" id="{CA283C5F-B4BF-C835-8D55-166AACEFA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934" y="10454765"/>
              <a:ext cx="2263985" cy="943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BDB4B85-5AED-7005-3536-C996F5B22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0126" y="10658604"/>
              <a:ext cx="1683733" cy="739487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156CA2F5-288A-0852-8CE6-E0E03390D1E5}"/>
              </a:ext>
            </a:extLst>
          </p:cNvPr>
          <p:cNvSpPr/>
          <p:nvPr/>
        </p:nvSpPr>
        <p:spPr>
          <a:xfrm>
            <a:off x="4747329" y="4249269"/>
            <a:ext cx="206979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1944 Harvard Mark -Ⅰ</a:t>
            </a:r>
            <a:r>
              <a:rPr lang="zh-CN" altLang="en-US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IBM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为军方研制继电器计算机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全自动计算曼哈顿计划军事数据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“现代电脑时代的开端”</a:t>
            </a:r>
            <a:endParaRPr lang="zh-CN" altLang="en-US" sz="1000" dirty="0"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75B9723-D382-A721-4B2B-6594CC909FC8}"/>
              </a:ext>
            </a:extLst>
          </p:cNvPr>
          <p:cNvGrpSpPr/>
          <p:nvPr/>
        </p:nvGrpSpPr>
        <p:grpSpPr>
          <a:xfrm>
            <a:off x="2232948" y="2421771"/>
            <a:ext cx="3005951" cy="1177925"/>
            <a:chOff x="3083397" y="-3953249"/>
            <a:chExt cx="3005951" cy="117792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66C2B0C-E824-DE17-DE22-4EE0117CDEF7}"/>
                </a:ext>
              </a:extLst>
            </p:cNvPr>
            <p:cNvSpPr/>
            <p:nvPr/>
          </p:nvSpPr>
          <p:spPr>
            <a:xfrm>
              <a:off x="3083397" y="-3953249"/>
              <a:ext cx="3005951" cy="561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1938 </a:t>
              </a:r>
              <a:r>
                <a:rPr lang="zh-CN" altLang="en-US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图灵炸弹机破解</a:t>
              </a:r>
              <a:r>
                <a:rPr lang="en-US" altLang="zh-CN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ENIGMA</a:t>
              </a: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选择明文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+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查表法破译超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159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百万亿密码组合</a:t>
              </a:r>
              <a:endPara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破译情报贡献：俾斯麦号被击沉，山本五十六殒命</a:t>
              </a:r>
              <a:endParaRPr lang="zh-CN" altLang="en-US" sz="1000" dirty="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CC93824-CDA4-C8EE-6E06-FDF1DDF32C4E}"/>
                </a:ext>
              </a:extLst>
            </p:cNvPr>
            <p:cNvGrpSpPr/>
            <p:nvPr/>
          </p:nvGrpSpPr>
          <p:grpSpPr>
            <a:xfrm>
              <a:off x="3835527" y="-3353999"/>
              <a:ext cx="1491848" cy="578675"/>
              <a:chOff x="3650049" y="-3342047"/>
              <a:chExt cx="1491848" cy="578675"/>
            </a:xfrm>
          </p:grpSpPr>
          <p:pic>
            <p:nvPicPr>
              <p:cNvPr id="26" name="Picture 8" descr="https://pic2.zhimg.com/80/bfdb43a933a2fe9a4445d78bf2937505_1440w.jpg">
                <a:extLst>
                  <a:ext uri="{FF2B5EF4-FFF2-40B4-BE49-F238E27FC236}">
                    <a16:creationId xmlns:a16="http://schemas.microsoft.com/office/drawing/2014/main" id="{F5EC4FE3-3D4B-4F48-D7BF-2847378D31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049" y="-3342047"/>
                <a:ext cx="667444" cy="578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98B0304B-75DE-2A4E-3558-52B65D3F5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8141" y="-3341570"/>
                <a:ext cx="823756" cy="577823"/>
              </a:xfrm>
              <a:prstGeom prst="rect">
                <a:avLst/>
              </a:prstGeom>
            </p:spPr>
          </p:pic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F25E1CC-2181-3229-2D70-D3583525A849}"/>
              </a:ext>
            </a:extLst>
          </p:cNvPr>
          <p:cNvSpPr/>
          <p:nvPr/>
        </p:nvSpPr>
        <p:spPr>
          <a:xfrm>
            <a:off x="5259115" y="2172530"/>
            <a:ext cx="292259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1946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首台通用可编程计算机</a:t>
            </a:r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ENIAC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算力提升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1000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倍用于火炮火力表双精度浮点计算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耗电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150KW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1987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年被评为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IEEE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里程碑之一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后期被改进为冯诺伊曼架构：存储程序执行</a:t>
            </a:r>
            <a:endParaRPr lang="zh-CN" altLang="en-US" sz="1000" dirty="0"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29" name="Picture 6" descr="Howard Aiken, Grace Hopper and the Mark I Computer">
            <a:extLst>
              <a:ext uri="{FF2B5EF4-FFF2-40B4-BE49-F238E27FC236}">
                <a16:creationId xmlns:a16="http://schemas.microsoft.com/office/drawing/2014/main" id="{8E4B38CB-0BA0-8727-134D-12F65F96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58" y="5046702"/>
            <a:ext cx="1211859" cy="6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BDF5351-D443-1B67-DC53-C9A368B002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566" y="2976294"/>
            <a:ext cx="1101690" cy="616946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0618A8C-52C9-3248-2611-B745484A4E86}"/>
              </a:ext>
            </a:extLst>
          </p:cNvPr>
          <p:cNvGrpSpPr/>
          <p:nvPr/>
        </p:nvGrpSpPr>
        <p:grpSpPr>
          <a:xfrm>
            <a:off x="8293857" y="2160760"/>
            <a:ext cx="3464410" cy="1429020"/>
            <a:chOff x="8011456" y="3797915"/>
            <a:chExt cx="3464410" cy="14290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23896B7-F9E2-932B-A054-0BD5E66AA32E}"/>
                </a:ext>
              </a:extLst>
            </p:cNvPr>
            <p:cNvSpPr/>
            <p:nvPr/>
          </p:nvSpPr>
          <p:spPr>
            <a:xfrm>
              <a:off x="8011456" y="3797915"/>
              <a:ext cx="3464410" cy="715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1964 IBM System / 360</a:t>
              </a:r>
              <a:r>
                <a:rPr lang="zh-CN" altLang="en-US" sz="1050" b="1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诞生</a:t>
              </a:r>
              <a:endPara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小沃森最冒险的决定：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50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亿美金的豪赌，远超曼哈顿计划</a:t>
              </a:r>
              <a:endPara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首台商业成功的大型机和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OS/360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操作系统，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人月神话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》</a:t>
              </a: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曾用于计算阿波罗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11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号返回着陆点，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IBM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和七个小矮人</a:t>
              </a:r>
              <a:endParaRPr lang="zh-CN" altLang="en-US" sz="1000" dirty="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pic>
          <p:nvPicPr>
            <p:cNvPr id="33" name="Picture 10" descr="File:IBM System 360 ー Computer History Museum (30781538112).jpg - Wikimedia  Commons">
              <a:extLst>
                <a:ext uri="{FF2B5EF4-FFF2-40B4-BE49-F238E27FC236}">
                  <a16:creationId xmlns:a16="http://schemas.microsoft.com/office/drawing/2014/main" id="{62A85534-0D77-EBD4-2B2D-76D71FD9B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197" y="4579979"/>
              <a:ext cx="951125" cy="646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A3776938-2F5A-C4CE-E890-182923108A75}"/>
              </a:ext>
            </a:extLst>
          </p:cNvPr>
          <p:cNvSpPr/>
          <p:nvPr/>
        </p:nvSpPr>
        <p:spPr>
          <a:xfrm>
            <a:off x="8405007" y="4249270"/>
            <a:ext cx="29530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1963 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超算鼻祖</a:t>
            </a:r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CDC6600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突破每秒百万次浮点运算，持续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年保持全球最快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管线标量架构，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RISC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精简指令集，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IC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硅芯片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氟利昂制冷系统</a:t>
            </a:r>
            <a:endParaRPr lang="zh-CN" altLang="en-US" sz="1000" dirty="0"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35" name="Picture 2" descr="CDC 6600 - Chessprogramming wiki">
            <a:extLst>
              <a:ext uri="{FF2B5EF4-FFF2-40B4-BE49-F238E27FC236}">
                <a16:creationId xmlns:a16="http://schemas.microsoft.com/office/drawing/2014/main" id="{80F6EEFE-9B44-79D9-1939-241A191B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989" y="5046702"/>
            <a:ext cx="983853" cy="6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CF404E63-9456-28F5-AD98-9A79A94F225E}"/>
              </a:ext>
            </a:extLst>
          </p:cNvPr>
          <p:cNvSpPr/>
          <p:nvPr/>
        </p:nvSpPr>
        <p:spPr>
          <a:xfrm>
            <a:off x="142370" y="6016209"/>
            <a:ext cx="120543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特点：</a:t>
            </a: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单一专有架构（图灵机</a:t>
            </a:r>
            <a:r>
              <a:rPr lang="en-US" altLang="zh-CN" sz="16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冯诺伊曼机、封闭生态）、软硬件紧耦合（运行效率高）、软件开发困难 （人月神话）</a:t>
            </a:r>
            <a:endParaRPr lang="en-US" altLang="zh-CN" sz="16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07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8C01-00CA-BC21-4B69-C533F7D7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ENIAC</a:t>
            </a:r>
            <a:r>
              <a:rPr lang="zh-CN" altLang="en-US" dirty="0"/>
              <a:t>，数据中心发展的鼻祖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6C3C79-AD12-5F64-3C05-18D56FF7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长 </a:t>
            </a:r>
            <a:r>
              <a:rPr lang="en-US" altLang="zh-CN" sz="1800" dirty="0"/>
              <a:t>30.48</a:t>
            </a:r>
            <a:r>
              <a:rPr lang="zh-CN" altLang="en-US" sz="1800" dirty="0"/>
              <a:t> 米</a:t>
            </a:r>
            <a:r>
              <a:rPr lang="en-US" altLang="zh-CN" sz="1800" dirty="0"/>
              <a:t>/</a:t>
            </a:r>
            <a:r>
              <a:rPr lang="zh-CN" altLang="en-US" sz="1800" dirty="0"/>
              <a:t>宽 </a:t>
            </a:r>
            <a:r>
              <a:rPr lang="en-US" altLang="zh-CN" sz="1800" dirty="0"/>
              <a:t>6</a:t>
            </a:r>
            <a:r>
              <a:rPr lang="zh-CN" altLang="en-US" sz="1800" dirty="0"/>
              <a:t> 米</a:t>
            </a:r>
            <a:r>
              <a:rPr lang="en-US" altLang="zh-CN" sz="1800" dirty="0"/>
              <a:t>/</a:t>
            </a:r>
            <a:r>
              <a:rPr lang="zh-CN" altLang="en-US" sz="1800" dirty="0"/>
              <a:t>高 </a:t>
            </a:r>
            <a:r>
              <a:rPr lang="en-US" altLang="zh-CN" sz="1800" dirty="0"/>
              <a:t>2.4</a:t>
            </a:r>
            <a:r>
              <a:rPr lang="zh-CN" altLang="en-US" sz="1800" dirty="0"/>
              <a:t> 米，</a:t>
            </a:r>
            <a:r>
              <a:rPr lang="zh-CN" altLang="en-US" sz="1800" dirty="0">
                <a:solidFill>
                  <a:srgbClr val="C00000"/>
                </a:solidFill>
              </a:rPr>
              <a:t>占地</a:t>
            </a:r>
            <a:r>
              <a:rPr lang="en-US" altLang="zh-CN" sz="1800" dirty="0">
                <a:solidFill>
                  <a:srgbClr val="C00000"/>
                </a:solidFill>
              </a:rPr>
              <a:t>~170</a:t>
            </a:r>
            <a:r>
              <a:rPr lang="zh-CN" altLang="en-US" sz="1800" dirty="0">
                <a:solidFill>
                  <a:srgbClr val="C00000"/>
                </a:solidFill>
              </a:rPr>
              <a:t> 平方米，</a:t>
            </a:r>
            <a:r>
              <a:rPr lang="en-US" altLang="zh-CN" sz="1800" dirty="0">
                <a:solidFill>
                  <a:srgbClr val="C00000"/>
                </a:solidFill>
              </a:rPr>
              <a:t>17468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zh-CN" altLang="zh-CN" sz="1800" dirty="0">
                <a:solidFill>
                  <a:srgbClr val="C00000"/>
                </a:solidFill>
              </a:rPr>
              <a:t>只电子</a:t>
            </a:r>
            <a:r>
              <a:rPr lang="zh-CN" altLang="en-US" sz="1800" dirty="0">
                <a:solidFill>
                  <a:srgbClr val="C00000"/>
                </a:solidFill>
              </a:rPr>
              <a:t>真空</a:t>
            </a:r>
            <a:r>
              <a:rPr lang="zh-CN" altLang="zh-CN" sz="1800" dirty="0">
                <a:solidFill>
                  <a:srgbClr val="C00000"/>
                </a:solidFill>
              </a:rPr>
              <a:t>管</a:t>
            </a:r>
            <a:r>
              <a:rPr lang="zh-CN" altLang="en-US" sz="1800" dirty="0"/>
              <a:t>、</a:t>
            </a:r>
            <a:r>
              <a:rPr lang="en-US" altLang="zh-CN" sz="1800" dirty="0"/>
              <a:t>7200</a:t>
            </a:r>
            <a:r>
              <a:rPr lang="zh-CN" altLang="en-US" sz="1800" dirty="0"/>
              <a:t> </a:t>
            </a:r>
            <a:r>
              <a:rPr lang="zh-CN" altLang="zh-CN" sz="1800" dirty="0"/>
              <a:t>个二极管</a:t>
            </a:r>
            <a:r>
              <a:rPr lang="zh-CN" altLang="en-US" sz="1800" dirty="0"/>
              <a:t>、</a:t>
            </a:r>
            <a:r>
              <a:rPr lang="en-US" altLang="zh-CN" sz="1800" dirty="0"/>
              <a:t>70000</a:t>
            </a:r>
            <a:r>
              <a:rPr lang="zh-CN" altLang="en-US" sz="1800" dirty="0"/>
              <a:t> </a:t>
            </a:r>
            <a:r>
              <a:rPr lang="zh-CN" altLang="zh-CN" sz="1800" dirty="0"/>
              <a:t>多电阻器</a:t>
            </a:r>
            <a:r>
              <a:rPr lang="zh-CN" altLang="en-US" sz="1800" dirty="0"/>
              <a:t>、</a:t>
            </a:r>
            <a:r>
              <a:rPr lang="en-US" altLang="zh-CN" sz="1800" dirty="0"/>
              <a:t>10000</a:t>
            </a:r>
            <a:r>
              <a:rPr lang="zh-CN" altLang="en-US" sz="1800" dirty="0"/>
              <a:t> </a:t>
            </a:r>
            <a:r>
              <a:rPr lang="zh-CN" altLang="zh-CN" sz="1800" dirty="0"/>
              <a:t>多只电容器和</a:t>
            </a:r>
            <a:r>
              <a:rPr lang="zh-CN" altLang="en-US" sz="1800" dirty="0"/>
              <a:t> </a:t>
            </a:r>
            <a:r>
              <a:rPr lang="en-US" altLang="zh-CN" sz="1800" dirty="0"/>
              <a:t>6000</a:t>
            </a:r>
            <a:r>
              <a:rPr lang="zh-CN" altLang="en-US" sz="1800" dirty="0"/>
              <a:t> </a:t>
            </a:r>
            <a:r>
              <a:rPr lang="zh-CN" altLang="zh-CN" sz="1800" dirty="0"/>
              <a:t>只继电器，电路焊接点</a:t>
            </a:r>
            <a:r>
              <a:rPr lang="zh-CN" altLang="en-US" sz="1800" dirty="0"/>
              <a:t> </a:t>
            </a:r>
            <a:r>
              <a:rPr lang="en-US" altLang="zh-CN" sz="1800" dirty="0"/>
              <a:t>50</a:t>
            </a:r>
            <a:r>
              <a:rPr lang="zh-CN" altLang="en-US" sz="1800" dirty="0"/>
              <a:t> </a:t>
            </a:r>
            <a:r>
              <a:rPr lang="zh-CN" altLang="zh-CN" sz="1800" dirty="0"/>
              <a:t>万</a:t>
            </a:r>
            <a:r>
              <a:rPr lang="zh-CN" altLang="en-US" sz="1800" dirty="0"/>
              <a:t>、</a:t>
            </a:r>
            <a:r>
              <a:rPr lang="en-US" altLang="zh-CN" sz="1800" dirty="0"/>
              <a:t>30</a:t>
            </a:r>
            <a:r>
              <a:rPr lang="zh-CN" altLang="en-US" sz="1800" dirty="0"/>
              <a:t> 个操作台、重 </a:t>
            </a:r>
            <a:r>
              <a:rPr lang="en-US" altLang="zh-CN" sz="1800" dirty="0"/>
              <a:t>30</a:t>
            </a:r>
            <a:r>
              <a:rPr lang="zh-CN" altLang="en-US" sz="1800" dirty="0"/>
              <a:t> 吨、功耗 </a:t>
            </a:r>
            <a:r>
              <a:rPr lang="en-US" altLang="zh-CN" sz="1800" dirty="0"/>
              <a:t>150KW</a:t>
            </a:r>
          </a:p>
          <a:p>
            <a:r>
              <a:rPr lang="zh-CN" altLang="en-US" sz="1800" b="1" dirty="0">
                <a:solidFill>
                  <a:srgbClr val="C00000"/>
                </a:solidFill>
              </a:rPr>
              <a:t>运算速度：</a:t>
            </a:r>
            <a:r>
              <a:rPr lang="zh-CN" altLang="en-US" sz="1800" dirty="0"/>
              <a:t>每秒 </a:t>
            </a:r>
            <a:r>
              <a:rPr lang="en-US" altLang="zh-CN" sz="1800" dirty="0"/>
              <a:t>5000</a:t>
            </a:r>
            <a:r>
              <a:rPr lang="zh-CN" altLang="en-US" sz="1800" dirty="0"/>
              <a:t> 次加法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400</a:t>
            </a:r>
            <a:r>
              <a:rPr lang="zh-CN" altLang="en-US" sz="1800" dirty="0"/>
              <a:t> 次乘法，计算能力是继电器计算机 </a:t>
            </a:r>
            <a:r>
              <a:rPr lang="en-US" altLang="zh-CN" sz="1800" dirty="0"/>
              <a:t>1000</a:t>
            </a:r>
            <a:r>
              <a:rPr lang="zh-CN" altLang="en-US" sz="1800" dirty="0"/>
              <a:t> 倍，手工计算 </a:t>
            </a:r>
            <a:r>
              <a:rPr lang="en-US" altLang="zh-CN" sz="1800" dirty="0"/>
              <a:t>20</a:t>
            </a:r>
            <a:r>
              <a:rPr lang="zh-CN" altLang="en-US" sz="1800" dirty="0"/>
              <a:t> 万倍</a:t>
            </a:r>
            <a:endParaRPr lang="en-US" altLang="zh-CN" sz="1800" b="1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具体应用：</a:t>
            </a:r>
            <a:r>
              <a:rPr lang="en-US" altLang="zh-CN" sz="1800" dirty="0"/>
              <a:t>ENIAC</a:t>
            </a:r>
            <a:r>
              <a:rPr lang="zh-CN" altLang="en-US" sz="1800" dirty="0"/>
              <a:t> 首次应用即参与新墨西哥州洛斯阿拉莫斯，进行</a:t>
            </a:r>
            <a:r>
              <a:rPr lang="zh-CN" altLang="en-US" sz="1800" dirty="0">
                <a:solidFill>
                  <a:srgbClr val="C00000"/>
                </a:solidFill>
              </a:rPr>
              <a:t>原子弹爆炸试验计算</a:t>
            </a:r>
          </a:p>
          <a:p>
            <a:endParaRPr lang="zh-CN" altLang="en-US" sz="1800" dirty="0"/>
          </a:p>
        </p:txBody>
      </p:sp>
      <p:pic>
        <p:nvPicPr>
          <p:cNvPr id="8" name="Picture 4" descr="Eniac11">
            <a:extLst>
              <a:ext uri="{FF2B5EF4-FFF2-40B4-BE49-F238E27FC236}">
                <a16:creationId xmlns:a16="http://schemas.microsoft.com/office/drawing/2014/main" id="{CCFCD14B-B4CD-BB41-3700-BF473B86A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659" y="3334164"/>
            <a:ext cx="3831411" cy="258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7E5AA81-26B9-7CCD-58B3-F60D0C3262B5}"/>
              </a:ext>
            </a:extLst>
          </p:cNvPr>
          <p:cNvSpPr/>
          <p:nvPr/>
        </p:nvSpPr>
        <p:spPr>
          <a:xfrm>
            <a:off x="7413361" y="5966380"/>
            <a:ext cx="2795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电子真空三极管像个灯泡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F8555C-9A2D-8904-82AA-779B2D6DF6A9}"/>
              </a:ext>
            </a:extLst>
          </p:cNvPr>
          <p:cNvSpPr/>
          <p:nvPr/>
        </p:nvSpPr>
        <p:spPr>
          <a:xfrm>
            <a:off x="1756258" y="5985431"/>
            <a:ext cx="3027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第一台电子计算机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ENIAC</a:t>
            </a:r>
            <a:endParaRPr lang="zh-CN" altLang="en-US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026" name="Picture 2" descr="Đặc San Lâm Viên: Lee de Forest (1873 - 1961) Người Cha của Vô Tuyến Truyền Thanh">
            <a:extLst>
              <a:ext uri="{FF2B5EF4-FFF2-40B4-BE49-F238E27FC236}">
                <a16:creationId xmlns:a16="http://schemas.microsoft.com/office/drawing/2014/main" id="{A002F036-63DC-B8E3-ECBE-843F0CD8F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12" y="3334164"/>
            <a:ext cx="4058292" cy="25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4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8C01-00CA-BC21-4B69-C533F7D7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1951</a:t>
            </a:r>
            <a:r>
              <a:rPr lang="zh-CN" altLang="en-US" dirty="0"/>
              <a:t>年，</a:t>
            </a:r>
            <a:r>
              <a:rPr lang="en-US" altLang="zh-CN" dirty="0"/>
              <a:t>EDVAC</a:t>
            </a:r>
            <a:r>
              <a:rPr lang="zh-CN" altLang="en-US" dirty="0"/>
              <a:t>，冯</a:t>
            </a:r>
            <a:r>
              <a:rPr lang="en-US" altLang="zh-CN" dirty="0"/>
              <a:t>﹒</a:t>
            </a:r>
            <a:r>
              <a:rPr lang="zh-CN" altLang="en-US" dirty="0"/>
              <a:t>诺伊曼计算机的鼻祖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6C3C79-AD12-5F64-3C05-18D56FF7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离散变量自动电子计算机（</a:t>
            </a:r>
            <a:r>
              <a:rPr lang="en-US" altLang="zh-CN" sz="1800" dirty="0"/>
              <a:t>Electronic Discrete Variable Automatic Computer, EDVAC</a:t>
            </a:r>
            <a:r>
              <a:rPr lang="zh-CN" altLang="en-US" sz="1800" dirty="0"/>
              <a:t>），首台二进制的冯</a:t>
            </a:r>
            <a:r>
              <a:rPr lang="en-US" altLang="zh-CN" sz="1800" dirty="0"/>
              <a:t>﹒</a:t>
            </a:r>
            <a:r>
              <a:rPr lang="zh-CN" altLang="en-US" sz="1800" dirty="0"/>
              <a:t>诺伊曼架构计算机</a:t>
            </a:r>
            <a:r>
              <a:rPr lang="zh-CN" altLang="en-US" sz="1800" dirty="0">
                <a:solidFill>
                  <a:srgbClr val="C00000"/>
                </a:solidFill>
              </a:rPr>
              <a:t>。 </a:t>
            </a:r>
            <a:r>
              <a:rPr lang="en-US" altLang="zh-CN" sz="1800" dirty="0">
                <a:solidFill>
                  <a:srgbClr val="C00000"/>
                </a:solidFill>
              </a:rPr>
              <a:t>~6000</a:t>
            </a:r>
            <a:r>
              <a:rPr lang="zh-CN" altLang="en-US" sz="1800" dirty="0">
                <a:solidFill>
                  <a:srgbClr val="C00000"/>
                </a:solidFill>
              </a:rPr>
              <a:t> 个真空管 </a:t>
            </a:r>
            <a:r>
              <a:rPr lang="en-US" altLang="zh-CN" sz="1800" dirty="0">
                <a:solidFill>
                  <a:srgbClr val="C00000"/>
                </a:solidFill>
              </a:rPr>
              <a:t>+12000</a:t>
            </a:r>
            <a:r>
              <a:rPr lang="zh-CN" altLang="en-US" sz="1800" dirty="0">
                <a:solidFill>
                  <a:srgbClr val="C00000"/>
                </a:solidFill>
              </a:rPr>
              <a:t> 个二级管</a:t>
            </a:r>
            <a:r>
              <a:rPr lang="zh-CN" altLang="en-US" sz="1800" dirty="0"/>
              <a:t>，占地 </a:t>
            </a:r>
            <a:r>
              <a:rPr lang="en-US" altLang="zh-CN" sz="1800" dirty="0"/>
              <a:t>45.5</a:t>
            </a:r>
            <a:r>
              <a:rPr lang="zh-CN" altLang="en-US" sz="1800" dirty="0"/>
              <a:t> 平，功耗 </a:t>
            </a:r>
            <a:r>
              <a:rPr lang="en-US" altLang="zh-CN" sz="1800" dirty="0"/>
              <a:t>56KW</a:t>
            </a:r>
          </a:p>
          <a:p>
            <a:r>
              <a:rPr lang="zh-CN" altLang="en-US" sz="1800" b="1" dirty="0">
                <a:solidFill>
                  <a:srgbClr val="C00000"/>
                </a:solidFill>
              </a:rPr>
              <a:t>运算速度：</a:t>
            </a:r>
            <a:r>
              <a:rPr lang="zh-CN" altLang="en-US" sz="1800" dirty="0"/>
              <a:t>每秒可执行 </a:t>
            </a:r>
            <a:r>
              <a:rPr lang="en-US" altLang="zh-CN" sz="1800" dirty="0"/>
              <a:t>1150</a:t>
            </a:r>
            <a:r>
              <a:rPr lang="zh-CN" altLang="en-US" sz="1800" dirty="0"/>
              <a:t> 次加法或 </a:t>
            </a:r>
            <a:r>
              <a:rPr lang="en-US" altLang="zh-CN" sz="1800" dirty="0"/>
              <a:t>340</a:t>
            </a:r>
            <a:r>
              <a:rPr lang="zh-CN" altLang="en-US" sz="1800" dirty="0"/>
              <a:t> 次乘法，具备 </a:t>
            </a:r>
            <a:r>
              <a:rPr lang="en-US" altLang="zh-CN" sz="1800" dirty="0"/>
              <a:t>1000</a:t>
            </a:r>
            <a:r>
              <a:rPr lang="zh-CN" altLang="en-US" sz="1800" dirty="0"/>
              <a:t> 个 </a:t>
            </a:r>
            <a:r>
              <a:rPr lang="en-US" altLang="zh-CN" sz="1800" dirty="0"/>
              <a:t>44bit</a:t>
            </a:r>
            <a:r>
              <a:rPr lang="zh-CN" altLang="en-US" sz="1800" dirty="0"/>
              <a:t>（使用延迟线存储器）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具体应用： </a:t>
            </a:r>
            <a:r>
              <a:rPr lang="en-US" altLang="zh-CN" sz="1800" dirty="0"/>
              <a:t>EDVAC</a:t>
            </a:r>
            <a:r>
              <a:rPr lang="zh-CN" altLang="en-US" sz="1800" dirty="0"/>
              <a:t> 被应用于美军阿伯丁实验室，进行</a:t>
            </a:r>
            <a:r>
              <a:rPr lang="zh-CN" altLang="en-US" sz="1800" dirty="0">
                <a:solidFill>
                  <a:srgbClr val="C00000"/>
                </a:solidFill>
              </a:rPr>
              <a:t>弹道研究计算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5B51C6-4A9F-9C6A-6B22-9044F31E0A34}"/>
              </a:ext>
            </a:extLst>
          </p:cNvPr>
          <p:cNvSpPr/>
          <p:nvPr/>
        </p:nvSpPr>
        <p:spPr>
          <a:xfrm>
            <a:off x="513420" y="6043296"/>
            <a:ext cx="38561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二进制冯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﹒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诺伊曼计算机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EDVAC</a:t>
            </a:r>
            <a:endParaRPr lang="zh-CN" altLang="en-US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65D137-F3FF-0F19-C100-4D0EC321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09" y="3374147"/>
            <a:ext cx="3222816" cy="2548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633E152-FC19-5445-45CC-BDEC49551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50" y="3374147"/>
            <a:ext cx="1621966" cy="2548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99DF5EB-5203-7D84-2625-C45892E9A218}"/>
              </a:ext>
            </a:extLst>
          </p:cNvPr>
          <p:cNvSpPr/>
          <p:nvPr/>
        </p:nvSpPr>
        <p:spPr>
          <a:xfrm>
            <a:off x="4480082" y="6043296"/>
            <a:ext cx="23865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各种形态二极管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4472EA8-F2B9-FC1B-8554-BFBAE3891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022" y="3374147"/>
            <a:ext cx="4426416" cy="25488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9D5FAF5-7B63-57F4-3C23-54F7AA644BA6}"/>
              </a:ext>
            </a:extLst>
          </p:cNvPr>
          <p:cNvSpPr/>
          <p:nvPr/>
        </p:nvSpPr>
        <p:spPr>
          <a:xfrm>
            <a:off x="8422902" y="6043296"/>
            <a:ext cx="18740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冯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﹒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诺伊曼架构</a:t>
            </a:r>
          </a:p>
        </p:txBody>
      </p:sp>
    </p:spTree>
    <p:extLst>
      <p:ext uri="{BB962C8B-B14F-4D97-AF65-F5344CB8AC3E}">
        <p14:creationId xmlns:p14="http://schemas.microsoft.com/office/powerpoint/2010/main" val="333270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90F31B-C724-70F0-2719-D262C945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1963</a:t>
            </a:r>
            <a:r>
              <a:rPr lang="zh-CN" altLang="en-US" dirty="0"/>
              <a:t>年，</a:t>
            </a:r>
            <a:r>
              <a:rPr lang="en-US" altLang="zh-CN" dirty="0"/>
              <a:t>CDC6600</a:t>
            </a:r>
            <a:r>
              <a:rPr lang="zh-CN" altLang="en-US" dirty="0"/>
              <a:t> 第一个超级计算机，开创超算时代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FEBEB6-5225-1AE1-7EA4-13F94749D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1963</a:t>
            </a:r>
            <a:r>
              <a:rPr lang="zh-CN" altLang="en-US" sz="1800" dirty="0"/>
              <a:t> 年 </a:t>
            </a:r>
            <a:r>
              <a:rPr lang="en-US" altLang="zh-CN" sz="1800" dirty="0"/>
              <a:t>8</a:t>
            </a:r>
            <a:r>
              <a:rPr lang="zh-CN" altLang="en-US" sz="1800" dirty="0"/>
              <a:t> 月推出 </a:t>
            </a:r>
            <a:r>
              <a:rPr lang="en-US" altLang="zh-CN" sz="1800" dirty="0"/>
              <a:t>CDC6600</a:t>
            </a:r>
            <a:r>
              <a:rPr lang="zh-CN" altLang="en-US" sz="1800" dirty="0"/>
              <a:t> 被认为第一个成功超级计算机（超算鼻祖），每秒浮点次数达 </a:t>
            </a:r>
            <a:r>
              <a:rPr lang="en-US" altLang="zh-CN" sz="1800" dirty="0"/>
              <a:t>1</a:t>
            </a:r>
            <a:r>
              <a:rPr lang="zh-CN" altLang="en-US" sz="1800" dirty="0"/>
              <a:t> 百万次，超过最快 </a:t>
            </a:r>
            <a:r>
              <a:rPr lang="en-US" altLang="zh-CN" sz="1800" dirty="0"/>
              <a:t>IBM 7030</a:t>
            </a:r>
            <a:r>
              <a:rPr lang="zh-CN" altLang="en-US" sz="1800" dirty="0"/>
              <a:t> </a:t>
            </a:r>
            <a:r>
              <a:rPr lang="en-US" altLang="zh-CN" sz="1800" dirty="0"/>
              <a:t>~</a:t>
            </a:r>
            <a:r>
              <a:rPr lang="zh-CN" altLang="en-US" sz="1800" dirty="0"/>
              <a:t>三倍。专为伦斯辐射实验室设计，直到 </a:t>
            </a:r>
            <a:r>
              <a:rPr lang="en-US" altLang="zh-CN" sz="1800" dirty="0"/>
              <a:t>1969</a:t>
            </a:r>
            <a:r>
              <a:rPr lang="zh-CN" altLang="en-US" sz="1800" dirty="0"/>
              <a:t> 年一直保持世界最快计算机。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超算特色：</a:t>
            </a:r>
            <a:r>
              <a:rPr lang="zh-CN" altLang="en-US" sz="1800" dirty="0"/>
              <a:t>创新技术，采用超标量架构，使用 </a:t>
            </a:r>
            <a:r>
              <a:rPr lang="en-US" altLang="zh-CN" sz="1800" dirty="0"/>
              <a:t>RISC</a:t>
            </a:r>
            <a:r>
              <a:rPr lang="zh-CN" altLang="en-US" sz="1800" dirty="0"/>
              <a:t> 精简指令集、硅片和氟利昂冷却系统的锗晶体管</a:t>
            </a:r>
          </a:p>
          <a:p>
            <a:r>
              <a:rPr lang="zh-CN" altLang="en-US" sz="1800" b="1" dirty="0">
                <a:solidFill>
                  <a:srgbClr val="C00000"/>
                </a:solidFill>
              </a:rPr>
              <a:t>具体应用：</a:t>
            </a:r>
            <a:r>
              <a:rPr lang="zh-CN" altLang="en-US" sz="1800" dirty="0"/>
              <a:t>主要被用于高能核物理研究</a:t>
            </a:r>
            <a:endParaRPr lang="en-US" altLang="zh-CN" sz="1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9625BA6-9C0E-8B95-E576-0265C5C4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3261603"/>
            <a:ext cx="5018991" cy="2723828"/>
          </a:xfrm>
          <a:prstGeom prst="rect">
            <a:avLst/>
          </a:prstGeom>
        </p:spPr>
      </p:pic>
      <p:pic>
        <p:nvPicPr>
          <p:cNvPr id="13" name="Picture 2" descr="CDC 6600 - Chessprogramming wiki">
            <a:extLst>
              <a:ext uri="{FF2B5EF4-FFF2-40B4-BE49-F238E27FC236}">
                <a16:creationId xmlns:a16="http://schemas.microsoft.com/office/drawing/2014/main" id="{C284AA0B-61ED-F3A5-1DE9-C02F80B1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8" y="3261603"/>
            <a:ext cx="4245809" cy="272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C99FE5B-685D-F47E-6A12-5B203326939E}"/>
              </a:ext>
            </a:extLst>
          </p:cNvPr>
          <p:cNvSpPr/>
          <p:nvPr/>
        </p:nvSpPr>
        <p:spPr>
          <a:xfrm>
            <a:off x="5650260" y="6038353"/>
            <a:ext cx="6109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CDC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杰出工程师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Seymour Cray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，后创立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Cray Research</a:t>
            </a:r>
            <a:endParaRPr lang="zh-CN" altLang="en-US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CFB6BE-C521-64BC-0A09-F024DBAC68BD}"/>
              </a:ext>
            </a:extLst>
          </p:cNvPr>
          <p:cNvSpPr txBox="1"/>
          <p:nvPr/>
        </p:nvSpPr>
        <p:spPr>
          <a:xfrm>
            <a:off x="632071" y="6038353"/>
            <a:ext cx="4500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CDC6600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第一个超级计算机</a:t>
            </a:r>
          </a:p>
        </p:txBody>
      </p:sp>
    </p:spTree>
    <p:extLst>
      <p:ext uri="{BB962C8B-B14F-4D97-AF65-F5344CB8AC3E}">
        <p14:creationId xmlns:p14="http://schemas.microsoft.com/office/powerpoint/2010/main" val="383321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D2A0D0-D82D-5F0F-7BE7-93111C27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1964</a:t>
            </a:r>
            <a:r>
              <a:rPr lang="zh-CN" altLang="en-US" dirty="0"/>
              <a:t> 年，</a:t>
            </a:r>
            <a:r>
              <a:rPr lang="en-US" altLang="zh-CN" dirty="0"/>
              <a:t>IBM</a:t>
            </a:r>
            <a:r>
              <a:rPr lang="zh-CN" altLang="en-US" dirty="0"/>
              <a:t>推出第一台大型机 </a:t>
            </a:r>
            <a:r>
              <a:rPr lang="en-US" altLang="zh-CN" dirty="0"/>
              <a:t>S/360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2C0867-DEA2-0821-729B-21FDCC8DC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1956</a:t>
            </a:r>
            <a:r>
              <a:rPr lang="zh-CN" altLang="en-US" sz="1800" dirty="0"/>
              <a:t>年，小汤姆 </a:t>
            </a:r>
            <a:r>
              <a:rPr lang="en-US" altLang="zh-CN" sz="1800" dirty="0"/>
              <a:t>•</a:t>
            </a:r>
            <a:r>
              <a:rPr lang="zh-CN" altLang="en-US" sz="1800" dirty="0"/>
              <a:t> 沃森接掌 </a:t>
            </a:r>
            <a:r>
              <a:rPr lang="en-US" altLang="zh-CN" sz="1800" dirty="0"/>
              <a:t>IBM</a:t>
            </a:r>
            <a:r>
              <a:rPr lang="zh-CN" altLang="en-US" sz="1800" dirty="0"/>
              <a:t>。当时，技术变革方兴未艾，晶体管取代了真空管，磁性存储器取代穿孔卡。</a:t>
            </a:r>
            <a:r>
              <a:rPr lang="en-US" altLang="zh-CN" sz="1800" dirty="0"/>
              <a:t>1962</a:t>
            </a:r>
            <a:r>
              <a:rPr lang="zh-CN" altLang="en-US" sz="1800" dirty="0"/>
              <a:t>年，小沃森决定彻底调整公司产品战略，</a:t>
            </a:r>
            <a:r>
              <a:rPr lang="zh-CN" altLang="en-US" sz="1800" dirty="0">
                <a:solidFill>
                  <a:srgbClr val="C00000"/>
                </a:solidFill>
              </a:rPr>
              <a:t>研发 </a:t>
            </a:r>
            <a:r>
              <a:rPr lang="en-US" altLang="zh-CN" sz="1800" dirty="0">
                <a:solidFill>
                  <a:srgbClr val="C00000"/>
                </a:solidFill>
              </a:rPr>
              <a:t>S/360</a:t>
            </a:r>
            <a:r>
              <a:rPr lang="zh-CN" altLang="en-US" sz="1800" dirty="0">
                <a:solidFill>
                  <a:srgbClr val="C00000"/>
                </a:solidFill>
              </a:rPr>
              <a:t> 大型机</a:t>
            </a:r>
            <a:r>
              <a:rPr lang="zh-CN" altLang="en-US" sz="1800" dirty="0"/>
              <a:t>，</a:t>
            </a:r>
            <a:r>
              <a:rPr lang="en-US" altLang="zh-CN" sz="1800" dirty="0"/>
              <a:t>1964</a:t>
            </a:r>
            <a:r>
              <a:rPr lang="zh-CN" altLang="en-US" sz="1800" dirty="0"/>
              <a:t> 年推向市场，</a:t>
            </a:r>
            <a:r>
              <a:rPr lang="zh-CN" altLang="en-US" sz="1800" dirty="0">
                <a:solidFill>
                  <a:srgbClr val="C00000"/>
                </a:solidFill>
              </a:rPr>
              <a:t>小沃森最冒险决定开创大型机时代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en-US" altLang="zh-CN" sz="1800" dirty="0"/>
              <a:t>S/360</a:t>
            </a:r>
            <a:r>
              <a:rPr lang="zh-CN" altLang="en-US" sz="1800" dirty="0"/>
              <a:t> 这项 </a:t>
            </a:r>
            <a:r>
              <a:rPr lang="en-US" altLang="zh-CN" sz="1800" dirty="0"/>
              <a:t>50</a:t>
            </a:r>
            <a:r>
              <a:rPr lang="zh-CN" altLang="en-US" sz="1800" dirty="0"/>
              <a:t> 亿美元的投资，被证实是一项启动创新商业运作历史性变革。超过第二次世界大战中研制原子弹的曼哈顿项目。</a:t>
            </a:r>
            <a:endParaRPr lang="en-US" altLang="zh-CN" sz="1800" dirty="0"/>
          </a:p>
        </p:txBody>
      </p:sp>
      <p:pic>
        <p:nvPicPr>
          <p:cNvPr id="12" name="Picture 8" descr="小汤姆•沃森">
            <a:extLst>
              <a:ext uri="{FF2B5EF4-FFF2-40B4-BE49-F238E27FC236}">
                <a16:creationId xmlns:a16="http://schemas.microsoft.com/office/drawing/2014/main" id="{C696BEDC-6BBD-2867-5D6C-804F41F4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56" y="3494117"/>
            <a:ext cx="4232592" cy="252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look at IBM S/360 core memory: In the 1960s, 128 kilobytes weighed 610  pounds">
            <a:extLst>
              <a:ext uri="{FF2B5EF4-FFF2-40B4-BE49-F238E27FC236}">
                <a16:creationId xmlns:a16="http://schemas.microsoft.com/office/drawing/2014/main" id="{0B9813D7-9392-BC2C-CDB5-01447E174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042" y="3494481"/>
            <a:ext cx="3787982" cy="252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C0F5556-70D8-021D-3664-0F99026A0584}"/>
              </a:ext>
            </a:extLst>
          </p:cNvPr>
          <p:cNvSpPr/>
          <p:nvPr/>
        </p:nvSpPr>
        <p:spPr>
          <a:xfrm>
            <a:off x="928388" y="6154708"/>
            <a:ext cx="10541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大型机在可靠性、可用性和可服务性（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RAS 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）霸主地位至今仍无其他产品能够撼动</a:t>
            </a:r>
          </a:p>
        </p:txBody>
      </p:sp>
    </p:spTree>
    <p:extLst>
      <p:ext uri="{BB962C8B-B14F-4D97-AF65-F5344CB8AC3E}">
        <p14:creationId xmlns:p14="http://schemas.microsoft.com/office/powerpoint/2010/main" val="38255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2D158EE-4B46-298F-7A00-E75E5EC9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1966</a:t>
            </a:r>
            <a:r>
              <a:rPr lang="zh-CN" altLang="en-US" dirty="0"/>
              <a:t>年，</a:t>
            </a:r>
            <a:r>
              <a:rPr lang="en-US" altLang="zh-CN" dirty="0"/>
              <a:t>DEC</a:t>
            </a:r>
            <a:r>
              <a:rPr lang="zh-CN" altLang="en-US" dirty="0"/>
              <a:t> 开创小型机时代，历经</a:t>
            </a:r>
            <a:r>
              <a:rPr lang="en-US" altLang="zh-CN" dirty="0"/>
              <a:t>40</a:t>
            </a:r>
            <a:r>
              <a:rPr lang="zh-CN" altLang="en-US" dirty="0"/>
              <a:t>年从辉煌走向消亡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6683E0-BC91-3C90-0CB4-900534688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当计算机世界向复杂</a:t>
            </a:r>
            <a:r>
              <a:rPr lang="en-US" altLang="zh-CN" sz="1800" dirty="0"/>
              <a:t>+</a:t>
            </a:r>
            <a:r>
              <a:rPr lang="zh-CN" altLang="en-US" sz="1800" dirty="0"/>
              <a:t>昂贵方向发展，</a:t>
            </a:r>
            <a:r>
              <a:rPr lang="en-US" altLang="zh-CN" sz="1800" dirty="0"/>
              <a:t> 1966</a:t>
            </a:r>
            <a:r>
              <a:rPr lang="zh-CN" altLang="en-US" sz="1800" dirty="0"/>
              <a:t> 年 </a:t>
            </a:r>
            <a:r>
              <a:rPr lang="en-US" altLang="zh-CN" sz="1800" dirty="0"/>
              <a:t>DEC</a:t>
            </a:r>
            <a:r>
              <a:rPr lang="zh-CN" altLang="en-US" sz="1800" dirty="0"/>
              <a:t> 推出 </a:t>
            </a:r>
            <a:r>
              <a:rPr lang="en-US" altLang="zh-CN" sz="1800" dirty="0"/>
              <a:t>PDP-8</a:t>
            </a:r>
            <a:r>
              <a:rPr lang="zh-CN" altLang="en-US" sz="1800" dirty="0"/>
              <a:t> 型计算机，可以放在办公桌，价格只有 </a:t>
            </a:r>
            <a:r>
              <a:rPr lang="en-US" altLang="zh-CN" sz="1800" dirty="0"/>
              <a:t>18,000$</a:t>
            </a:r>
            <a:r>
              <a:rPr lang="zh-CN" altLang="en-US" sz="1800" dirty="0"/>
              <a:t>，远低于 </a:t>
            </a:r>
            <a:r>
              <a:rPr lang="en-US" altLang="zh-CN" sz="1800" dirty="0"/>
              <a:t>IBM</a:t>
            </a:r>
            <a:r>
              <a:rPr lang="zh-CN" altLang="en-US" sz="1800" dirty="0"/>
              <a:t> 等计算机公司产品价格。</a:t>
            </a:r>
            <a:endParaRPr lang="en-US" altLang="zh-CN" sz="1800" dirty="0"/>
          </a:p>
          <a:p>
            <a:r>
              <a:rPr lang="en-US" altLang="zh-CN" sz="1800" dirty="0"/>
              <a:t>PDP-8 </a:t>
            </a:r>
            <a:r>
              <a:rPr lang="zh-CN" altLang="en-US" sz="1800" dirty="0"/>
              <a:t>系列产品一共卖出 </a:t>
            </a:r>
            <a:r>
              <a:rPr lang="en-US" altLang="zh-CN" sz="1800" dirty="0"/>
              <a:t>30 </a:t>
            </a:r>
            <a:r>
              <a:rPr lang="zh-CN" altLang="en-US" sz="1800" dirty="0"/>
              <a:t>万台，推动 </a:t>
            </a:r>
            <a:r>
              <a:rPr lang="en-US" altLang="zh-CN" sz="1800" dirty="0"/>
              <a:t>DEC </a:t>
            </a:r>
            <a:r>
              <a:rPr lang="zh-CN" altLang="en-US" sz="1800" dirty="0"/>
              <a:t>上世纪六十年代中后期到七十年代中期称霸小型机市场。</a:t>
            </a:r>
          </a:p>
        </p:txBody>
      </p:sp>
      <p:pic>
        <p:nvPicPr>
          <p:cNvPr id="5122" name="Picture 2" descr="PDP-8 Replica: The PiDP-8">
            <a:extLst>
              <a:ext uri="{FF2B5EF4-FFF2-40B4-BE49-F238E27FC236}">
                <a16:creationId xmlns:a16="http://schemas.microsoft.com/office/drawing/2014/main" id="{3C418B82-A52D-E498-16EA-FFF9C969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67" y="2909946"/>
            <a:ext cx="4555947" cy="27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BF3AD7C-4053-F6C6-1A39-B3C2D450FBFB}"/>
              </a:ext>
            </a:extLst>
          </p:cNvPr>
          <p:cNvSpPr/>
          <p:nvPr/>
        </p:nvSpPr>
        <p:spPr>
          <a:xfrm>
            <a:off x="642812" y="5836218"/>
            <a:ext cx="10944351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80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年代末，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DEC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年收入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130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亿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$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，纯利润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11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亿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$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，仅次于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IBM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第二号巨头。巅峰后便是下坡路，微机市场打不过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PC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，小型机市场也被新对手蚕食，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98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年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月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7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万美金创建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DEC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被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Compaq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以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96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亿美元鲸吞，康柏 </a:t>
            </a:r>
            <a:r>
              <a:rPr lang="en-US" altLang="zh-TW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2001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zh-TW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年被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TW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HP 250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亿美元收购</a:t>
            </a:r>
          </a:p>
        </p:txBody>
      </p:sp>
      <p:pic>
        <p:nvPicPr>
          <p:cNvPr id="5124" name="Picture 4" descr="Ken Olsen, Founder of DEC, Dies at 84 - The New York Times">
            <a:extLst>
              <a:ext uri="{FF2B5EF4-FFF2-40B4-BE49-F238E27FC236}">
                <a16:creationId xmlns:a16="http://schemas.microsoft.com/office/drawing/2014/main" id="{3DD5E3FD-C065-3D17-90BB-99D55D32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692" y="2909946"/>
            <a:ext cx="3546108" cy="26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0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85E78-561E-5ACD-39CE-0715734C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贝尔定律的出现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2FED029-ABE9-2089-7D75-F67D6960E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贝尔定律：如果保持计算机能力不变，每</a:t>
            </a:r>
            <a:r>
              <a:rPr lang="en-US" altLang="zh-CN" dirty="0"/>
              <a:t>18</a:t>
            </a:r>
            <a:r>
              <a:rPr lang="zh-CN" altLang="en-US" dirty="0"/>
              <a:t>个月微处理器的价格和体积减少一半。关于微处理器发展特点和规律经验性总结，是对摩尔定律补充。过去 </a:t>
            </a:r>
            <a:r>
              <a:rPr lang="en-US" altLang="zh-CN" dirty="0"/>
              <a:t>30</a:t>
            </a:r>
            <a:r>
              <a:rPr lang="zh-CN" altLang="en-US" dirty="0"/>
              <a:t> 年，这两条定律不仅适用于半导体行业，同样适用于存储容量、显卡性能和显示器性能发展。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" altLang="zh-CN" sz="1600" dirty="0"/>
              <a:t>“Roughly every decade a new, lower priced computer class forms based on a new programming platform, network, and interface resulting in new usage and the establishment of a new industry.”</a:t>
            </a:r>
          </a:p>
          <a:p>
            <a:pPr algn="r"/>
            <a:r>
              <a:rPr lang="en-US" altLang="zh-CN" sz="1600" dirty="0"/>
              <a:t>--</a:t>
            </a:r>
            <a:r>
              <a:rPr lang="en" altLang="zh-CN" sz="1600" b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Gordon Bell</a:t>
            </a:r>
            <a:r>
              <a:rPr lang="zh-CN" altLang="en" sz="1600" b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，</a:t>
            </a:r>
            <a:r>
              <a:rPr lang="en" altLang="zh-CN" sz="1600" b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1934-2024</a:t>
            </a:r>
            <a:endParaRPr lang="en" altLang="zh-CN" sz="1600" dirty="0"/>
          </a:p>
        </p:txBody>
      </p:sp>
      <p:pic>
        <p:nvPicPr>
          <p:cNvPr id="16" name="Picture 2" descr="https://gimg2.baidu.com/image_search/src=http%3A%2F%2Ffilescdn.proginn.com%2F7b4dd6685e2507759983f82d0aa15c6d%2F1be594bd6bdfa92d524efab68c7ca2f4.webp&amp;refer=http%3A%2F%2Ffilescdn.proginn.com&amp;app=2002&amp;size=f9999,10000&amp;q=a80&amp;n=0&amp;g=0n&amp;fmt=auto?sec=1659331044&amp;t=8e9815aac46597f5d3893ba26b69c410">
            <a:extLst>
              <a:ext uri="{FF2B5EF4-FFF2-40B4-BE49-F238E27FC236}">
                <a16:creationId xmlns:a16="http://schemas.microsoft.com/office/drawing/2014/main" id="{27DAA899-02D2-C7DB-500F-E210997C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44" y="2733164"/>
            <a:ext cx="2451043" cy="27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n Memoriam: Gordon Bell (1934–2024) - CHM">
            <a:extLst>
              <a:ext uri="{FF2B5EF4-FFF2-40B4-BE49-F238E27FC236}">
                <a16:creationId xmlns:a16="http://schemas.microsoft.com/office/drawing/2014/main" id="{3E29C7EB-02B8-E98A-D772-797D599B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826" y="2720083"/>
            <a:ext cx="4252008" cy="28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45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85E78-561E-5ACD-39CE-0715734C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戈登贝尔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2FED029-ABE9-2089-7D75-F67D6960E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70</a:t>
            </a:r>
            <a:r>
              <a:rPr lang="zh-CN" altLang="en-US" sz="1800" dirty="0"/>
              <a:t> 年代，戈登贝尔任 </a:t>
            </a:r>
            <a:r>
              <a:rPr lang="en-US" altLang="zh-CN" sz="1800" dirty="0"/>
              <a:t>DEC</a:t>
            </a:r>
            <a:r>
              <a:rPr lang="zh-CN" altLang="en-US" sz="1800" dirty="0"/>
              <a:t> 计算机设计师。</a:t>
            </a:r>
            <a:r>
              <a:rPr lang="en-US" altLang="zh-CN" sz="1800" dirty="0"/>
              <a:t>1987</a:t>
            </a:r>
            <a:r>
              <a:rPr lang="zh-CN" altLang="en-US" sz="1800" dirty="0"/>
              <a:t> 年，</a:t>
            </a:r>
            <a:r>
              <a:rPr lang="en-US" altLang="zh-CN" sz="1800" dirty="0"/>
              <a:t>Gordon Bell</a:t>
            </a:r>
            <a:r>
              <a:rPr lang="zh-CN" altLang="en-US" sz="1800" dirty="0"/>
              <a:t> 创立戈登贝尔奖 ，国际上 </a:t>
            </a:r>
            <a:r>
              <a:rPr lang="en-US" altLang="zh-CN" sz="1800" dirty="0"/>
              <a:t>HPC</a:t>
            </a:r>
            <a:r>
              <a:rPr lang="zh-CN" altLang="en-US" sz="1800" dirty="0"/>
              <a:t> 应用领域最高学术奖项，被称为“超算领域的诺贝尔奖”，由</a:t>
            </a:r>
            <a:r>
              <a:rPr lang="en-US" altLang="zh-CN" sz="1800" dirty="0"/>
              <a:t>ACM</a:t>
            </a:r>
            <a:r>
              <a:rPr lang="zh-CN" altLang="en-US" sz="1800" dirty="0"/>
              <a:t>每年评选和颁发。</a:t>
            </a:r>
            <a:endParaRPr lang="en-US" altLang="zh-CN" sz="1800" dirty="0"/>
          </a:p>
          <a:p>
            <a:r>
              <a:rPr lang="zh-CN" altLang="en-US" sz="1800" dirty="0"/>
              <a:t>从 </a:t>
            </a:r>
            <a:r>
              <a:rPr lang="en-US" altLang="zh-CN" sz="1800" dirty="0"/>
              <a:t>1991</a:t>
            </a:r>
            <a:r>
              <a:rPr lang="zh-CN" altLang="en-US" sz="1800" dirty="0"/>
              <a:t> 年到 </a:t>
            </a:r>
            <a:r>
              <a:rPr lang="en-US" altLang="zh-CN" sz="1800" dirty="0"/>
              <a:t>1995</a:t>
            </a:r>
            <a:r>
              <a:rPr lang="zh-CN" altLang="en-US" sz="1800" dirty="0"/>
              <a:t> 年，贝尔担任微软公司顾问，指导公司未来研发方向，并帮助建立第一个微软研究实验室。</a:t>
            </a:r>
          </a:p>
        </p:txBody>
      </p:sp>
      <p:pic>
        <p:nvPicPr>
          <p:cNvPr id="16" name="Picture 2" descr="https://gimg2.baidu.com/image_search/src=http%3A%2F%2Ffilescdn.proginn.com%2F7b4dd6685e2507759983f82d0aa15c6d%2F1be594bd6bdfa92d524efab68c7ca2f4.webp&amp;refer=http%3A%2F%2Ffilescdn.proginn.com&amp;app=2002&amp;size=f9999,10000&amp;q=a80&amp;n=0&amp;g=0n&amp;fmt=auto?sec=1659331044&amp;t=8e9815aac46597f5d3893ba26b69c410">
            <a:extLst>
              <a:ext uri="{FF2B5EF4-FFF2-40B4-BE49-F238E27FC236}">
                <a16:creationId xmlns:a16="http://schemas.microsoft.com/office/drawing/2014/main" id="{27DAA899-02D2-C7DB-500F-E210997C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969" y="3308516"/>
            <a:ext cx="2451043" cy="27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n Memoriam: Gordon Bell (1934–2024) - CHM">
            <a:extLst>
              <a:ext uri="{FF2B5EF4-FFF2-40B4-BE49-F238E27FC236}">
                <a16:creationId xmlns:a16="http://schemas.microsoft.com/office/drawing/2014/main" id="{3E29C7EB-02B8-E98A-D772-797D599B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551" y="3295435"/>
            <a:ext cx="4252008" cy="28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98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>
            <a:normAutofit fontScale="92500" lnSpcReduction="20000"/>
          </a:bodyPr>
          <a:lstStyle/>
          <a:p>
            <a:pPr marL="239106" lvl="1" indent="0" algn="ctr">
              <a:buNone/>
            </a:pP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通用架构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239106" lvl="1" indent="0" algn="ctr"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1971~1995</a:t>
            </a:r>
          </a:p>
        </p:txBody>
      </p:sp>
    </p:spTree>
    <p:extLst>
      <p:ext uri="{BB962C8B-B14F-4D97-AF65-F5344CB8AC3E}">
        <p14:creationId xmlns:p14="http://schemas.microsoft.com/office/powerpoint/2010/main" val="409153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0DDB34-6767-2EAD-B553-AB26C690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第二代：</a:t>
            </a:r>
            <a:r>
              <a:rPr lang="en-US" altLang="zh-CN" dirty="0"/>
              <a:t>1970-1995</a:t>
            </a:r>
            <a:r>
              <a:rPr lang="zh-CN" altLang="en-US" dirty="0"/>
              <a:t>，集成电路成熟，小微机时代爆发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FCB045C-99F0-77D3-087E-444F6BEE8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b="1" dirty="0">
                <a:solidFill>
                  <a:srgbClr val="C00000"/>
                </a:solidFill>
              </a:rPr>
              <a:t>通用架构新时代：</a:t>
            </a:r>
            <a:r>
              <a:rPr lang="zh-CN" altLang="en-US" sz="1800" dirty="0"/>
              <a:t>半开放</a:t>
            </a:r>
            <a:r>
              <a:rPr lang="zh-CN" altLang="en-US" sz="1800" dirty="0">
                <a:solidFill>
                  <a:srgbClr val="374153"/>
                </a:solidFill>
              </a:rPr>
              <a:t>架构（专有</a:t>
            </a:r>
            <a:r>
              <a:rPr lang="en-US" altLang="zh-CN" sz="1800" dirty="0">
                <a:solidFill>
                  <a:srgbClr val="374153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rgbClr val="374153"/>
                </a:solidFill>
              </a:rPr>
              <a:t>通用）、软硬件按部署和分层解耦（</a:t>
            </a:r>
            <a:r>
              <a:rPr lang="en-US" altLang="zh-CN" sz="1800" dirty="0">
                <a:solidFill>
                  <a:srgbClr val="374153"/>
                </a:solidFill>
              </a:rPr>
              <a:t>UNIX OS</a:t>
            </a:r>
            <a:r>
              <a:rPr lang="zh-CN" altLang="en-US" sz="1800" dirty="0">
                <a:solidFill>
                  <a:srgbClr val="374153"/>
                </a:solidFill>
              </a:rPr>
              <a:t>、分层架构出现）、软件开发更简单（高级语言出现</a:t>
            </a:r>
            <a:r>
              <a:rPr lang="zh-CN" altLang="en-US" sz="1800" dirty="0"/>
              <a:t>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D8F4E44-43E9-838F-DC51-11047684A55F}"/>
              </a:ext>
            </a:extLst>
          </p:cNvPr>
          <p:cNvSpPr/>
          <p:nvPr/>
        </p:nvSpPr>
        <p:spPr>
          <a:xfrm rot="5400000">
            <a:off x="9139310" y="1936628"/>
            <a:ext cx="1884337" cy="2454770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08AE07-87D1-925A-53E2-E924151EC066}"/>
              </a:ext>
            </a:extLst>
          </p:cNvPr>
          <p:cNvSpPr/>
          <p:nvPr/>
        </p:nvSpPr>
        <p:spPr>
          <a:xfrm rot="5400000">
            <a:off x="6491516" y="1936629"/>
            <a:ext cx="1884336" cy="2454770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B65D79-43F8-8ED6-6813-4AA0AA46B340}"/>
              </a:ext>
            </a:extLst>
          </p:cNvPr>
          <p:cNvSpPr/>
          <p:nvPr/>
        </p:nvSpPr>
        <p:spPr>
          <a:xfrm rot="5400000">
            <a:off x="6120991" y="3862071"/>
            <a:ext cx="1429217" cy="295305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079FF4-E678-BD26-D6CD-44E2B29D131C}"/>
              </a:ext>
            </a:extLst>
          </p:cNvPr>
          <p:cNvSpPr/>
          <p:nvPr/>
        </p:nvSpPr>
        <p:spPr>
          <a:xfrm rot="5400000">
            <a:off x="3035010" y="2262252"/>
            <a:ext cx="1884338" cy="1803519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586CD51-D4DE-F50E-5F56-98057FDD8304}"/>
              </a:ext>
            </a:extLst>
          </p:cNvPr>
          <p:cNvSpPr/>
          <p:nvPr/>
        </p:nvSpPr>
        <p:spPr>
          <a:xfrm rot="5400000">
            <a:off x="9164423" y="3862070"/>
            <a:ext cx="1429217" cy="295305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EB37453-ABC2-F8A1-B337-48332C232CED}"/>
              </a:ext>
            </a:extLst>
          </p:cNvPr>
          <p:cNvSpPr/>
          <p:nvPr/>
        </p:nvSpPr>
        <p:spPr>
          <a:xfrm rot="5400000">
            <a:off x="1093507" y="4567039"/>
            <a:ext cx="1429217" cy="1543114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0A0A785-861D-8AD9-D15B-A050338BF860}"/>
              </a:ext>
            </a:extLst>
          </p:cNvPr>
          <p:cNvSpPr/>
          <p:nvPr/>
        </p:nvSpPr>
        <p:spPr>
          <a:xfrm rot="5400000">
            <a:off x="3331246" y="4104827"/>
            <a:ext cx="1429217" cy="2467539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2B0B02-1E47-0427-B455-92F0FAEDFA88}"/>
              </a:ext>
            </a:extLst>
          </p:cNvPr>
          <p:cNvSpPr/>
          <p:nvPr/>
        </p:nvSpPr>
        <p:spPr>
          <a:xfrm rot="5400000">
            <a:off x="815197" y="2016248"/>
            <a:ext cx="1884338" cy="229553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0806DBE-C78D-DA23-E077-24FB64AA21AC}"/>
              </a:ext>
            </a:extLst>
          </p:cNvPr>
          <p:cNvSpPr/>
          <p:nvPr/>
        </p:nvSpPr>
        <p:spPr>
          <a:xfrm>
            <a:off x="3013613" y="2221842"/>
            <a:ext cx="192713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1975 Cray-1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向量处理器、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的原型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Cray-2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路向量处理器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年峰值算力世界最高纪录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B1514DF-C3DE-1C59-BAFA-E2F8EFD5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61" y="3080956"/>
            <a:ext cx="972434" cy="92525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678E851-F2CC-07D9-6DD1-DF8C476A9F53}"/>
              </a:ext>
            </a:extLst>
          </p:cNvPr>
          <p:cNvSpPr/>
          <p:nvPr/>
        </p:nvSpPr>
        <p:spPr>
          <a:xfrm>
            <a:off x="639110" y="2221842"/>
            <a:ext cx="223651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1970 DEC PDP-11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推出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年间销量超过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万台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孵化诞生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极大地影响后续众多计算机体系架构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9CE701D-71D5-82CC-A2DB-26A06F52F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39" y="3079988"/>
            <a:ext cx="2153455" cy="92621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0FDA049-F148-F6AD-BB68-E933F211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797" y="3001675"/>
            <a:ext cx="1485773" cy="1004532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5B930695-CE6D-BF5D-A543-CF3C6E24D4C7}"/>
              </a:ext>
            </a:extLst>
          </p:cNvPr>
          <p:cNvSpPr/>
          <p:nvPr/>
        </p:nvSpPr>
        <p:spPr>
          <a:xfrm>
            <a:off x="6251307" y="2221843"/>
            <a:ext cx="2364750" cy="561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银河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Ⅰ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号研制成功</a:t>
            </a:r>
            <a:endParaRPr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中国“争气机”，“不让外国卡脖子”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双向量阵列架构，运算速度达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亿次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922C14F-F7A4-B652-D9B8-3E98A7BA8A39}"/>
              </a:ext>
            </a:extLst>
          </p:cNvPr>
          <p:cNvSpPr/>
          <p:nvPr/>
        </p:nvSpPr>
        <p:spPr>
          <a:xfrm>
            <a:off x="2775414" y="4676721"/>
            <a:ext cx="2504211" cy="561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1974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首台微机</a:t>
            </a:r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Altair8800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发售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首台商用成功的微机，八个月卖出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5000+</a:t>
            </a: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实用可扩展，孵化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语言及解释器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8B052D6-A891-5858-A842-74311864D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919" y="5238413"/>
            <a:ext cx="2027690" cy="1251288"/>
          </a:xfrm>
          <a:prstGeom prst="rect">
            <a:avLst/>
          </a:prstGeom>
        </p:spPr>
      </p:pic>
      <p:grpSp>
        <p:nvGrpSpPr>
          <p:cNvPr id="33" name="组合 40">
            <a:extLst>
              <a:ext uri="{FF2B5EF4-FFF2-40B4-BE49-F238E27FC236}">
                <a16:creationId xmlns:a16="http://schemas.microsoft.com/office/drawing/2014/main" id="{82D666C7-A8B7-E6EE-FB52-C6599B5EC906}"/>
              </a:ext>
            </a:extLst>
          </p:cNvPr>
          <p:cNvGrpSpPr/>
          <p:nvPr/>
        </p:nvGrpSpPr>
        <p:grpSpPr>
          <a:xfrm>
            <a:off x="5733279" y="5484056"/>
            <a:ext cx="2204638" cy="929802"/>
            <a:chOff x="5702627" y="3535139"/>
            <a:chExt cx="5718263" cy="265283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258F5CF-92ED-D77A-4FD3-0B6171986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2627" y="3535139"/>
              <a:ext cx="3628944" cy="265283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41C1EEA-54F1-76A8-B61D-B43F38A1E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758" y="3564600"/>
              <a:ext cx="1955132" cy="2575886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B74A5F98-CA38-3881-00CD-B503F309FE27}"/>
              </a:ext>
            </a:extLst>
          </p:cNvPr>
          <p:cNvSpPr/>
          <p:nvPr/>
        </p:nvSpPr>
        <p:spPr>
          <a:xfrm>
            <a:off x="5566662" y="4673087"/>
            <a:ext cx="2537874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1981 IBM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发售开创性的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 5150</a:t>
            </a: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系统奠定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和兼容机产业基础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1982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年底登上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时代周刊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，微机市场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开放硬件架构、可扩展接口成为事实标准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FFF2AC2-F786-1954-8147-B5EB06660E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6820" y="5491156"/>
            <a:ext cx="1004423" cy="971932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0A9C35E1-A543-D930-B2B1-8DB0BBBD21C1}"/>
              </a:ext>
            </a:extLst>
          </p:cNvPr>
          <p:cNvSpPr/>
          <p:nvPr/>
        </p:nvSpPr>
        <p:spPr>
          <a:xfrm>
            <a:off x="8363229" y="4676721"/>
            <a:ext cx="303160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1984 Apple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Macintosh 128K</a:t>
            </a:r>
          </a:p>
          <a:p>
            <a:pPr algn="ctr"/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封闭系统垂直整合优化</a:t>
            </a:r>
            <a:endParaRPr lang="en-US" altLang="zh-CN" sz="9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“有史以来最酷的电脑”，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个月销量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7W+</a:t>
            </a:r>
          </a:p>
          <a:p>
            <a:pPr algn="ctr"/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的先驱、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 OS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、集成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MODEM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（互联肇始）</a:t>
            </a:r>
            <a:endParaRPr lang="en-US" altLang="zh-CN" sz="9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0CDFB51-093F-7AD4-0CB3-5EF2E0197E0B}"/>
              </a:ext>
            </a:extLst>
          </p:cNvPr>
          <p:cNvSpPr/>
          <p:nvPr/>
        </p:nvSpPr>
        <p:spPr>
          <a:xfrm>
            <a:off x="1004824" y="4676722"/>
            <a:ext cx="16065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1974 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8080</a:t>
            </a:r>
            <a:endParaRPr lang="zh-CN" altLang="en-US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Picture 4" descr="Intel 8080 - Wikipedia">
            <a:extLst>
              <a:ext uri="{FF2B5EF4-FFF2-40B4-BE49-F238E27FC236}">
                <a16:creationId xmlns:a16="http://schemas.microsoft.com/office/drawing/2014/main" id="{1604006A-E28D-23E8-AFC0-50931B20E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58" y="5240855"/>
            <a:ext cx="1275515" cy="66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28D20D38-3501-FDF3-E4A4-F7AE516C759B}"/>
              </a:ext>
            </a:extLst>
          </p:cNvPr>
          <p:cNvSpPr/>
          <p:nvPr/>
        </p:nvSpPr>
        <p:spPr>
          <a:xfrm>
            <a:off x="9027344" y="2221842"/>
            <a:ext cx="2108269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1985 Cray-2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路并行处理器，流水线架构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浸没式液冷，软硬件开放成本打平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创纪录 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1.9GFLOPS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2F93EF8-A25C-C185-B8CA-2B883754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6084" y="2959016"/>
            <a:ext cx="1570786" cy="1047191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3C8F886-B304-2FA5-727A-8871C37380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104" y="4214323"/>
            <a:ext cx="10678759" cy="25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7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Contenet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8BEE2A-6C97-03A4-A332-AF8EF9C80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599F16-FD33-29FC-3D47-7EBEADFE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1974</a:t>
            </a:r>
            <a:r>
              <a:rPr lang="zh-CN" altLang="en-US" dirty="0"/>
              <a:t>，</a:t>
            </a:r>
            <a:r>
              <a:rPr lang="en-US" altLang="zh-CN" dirty="0"/>
              <a:t>Intel </a:t>
            </a:r>
            <a:r>
              <a:rPr lang="zh-CN" altLang="en-US" dirty="0"/>
              <a:t>发布 </a:t>
            </a:r>
            <a:r>
              <a:rPr lang="en-US" altLang="zh-CN" dirty="0"/>
              <a:t>8080</a:t>
            </a:r>
            <a:r>
              <a:rPr lang="zh-CN" altLang="en-US" dirty="0"/>
              <a:t>，</a:t>
            </a:r>
            <a:r>
              <a:rPr lang="en-US" altLang="zh-CN" dirty="0"/>
              <a:t>Altair</a:t>
            </a:r>
            <a:r>
              <a:rPr lang="zh-CN" altLang="en-US" dirty="0"/>
              <a:t> </a:t>
            </a:r>
            <a:r>
              <a:rPr lang="en-US" altLang="zh-CN" dirty="0"/>
              <a:t>8800</a:t>
            </a:r>
            <a:r>
              <a:rPr lang="zh-CN" altLang="en-US" dirty="0"/>
              <a:t> 拉开微机普及序幕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9EA1EE8-826F-BE9C-3A81-511F21EAE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首台商业成功微型计算机是 </a:t>
            </a:r>
            <a:r>
              <a:rPr lang="en-US" altLang="zh-CN" sz="1800" dirty="0"/>
              <a:t>Altair 8800</a:t>
            </a:r>
            <a:r>
              <a:rPr lang="zh-CN" altLang="en-US" sz="1800" dirty="0"/>
              <a:t>，其采用 </a:t>
            </a:r>
            <a:r>
              <a:rPr lang="en-US" altLang="zh-CN" sz="1800" dirty="0"/>
              <a:t>Intel 8080</a:t>
            </a:r>
            <a:r>
              <a:rPr lang="zh-CN" altLang="en-US" sz="1800" dirty="0"/>
              <a:t> 作为 </a:t>
            </a:r>
            <a:r>
              <a:rPr lang="en-US" altLang="zh-CN" sz="1800" dirty="0"/>
              <a:t>CPU</a:t>
            </a:r>
            <a:r>
              <a:rPr lang="zh-CN" altLang="en-US" sz="1800" dirty="0"/>
              <a:t>。这是可扩展实用微机，套装定价只有 </a:t>
            </a:r>
            <a:r>
              <a:rPr lang="en-US" altLang="zh-CN" sz="1800" dirty="0"/>
              <a:t>439$</a:t>
            </a:r>
            <a:r>
              <a:rPr lang="zh-CN" altLang="en-US" sz="1800" dirty="0"/>
              <a:t>！推出后大受市场欢迎，八个月卖出超过</a:t>
            </a:r>
            <a:r>
              <a:rPr lang="en-US" altLang="zh-CN" sz="1800" dirty="0"/>
              <a:t>5000</a:t>
            </a:r>
            <a:r>
              <a:rPr lang="zh-CN" altLang="en-US" sz="1800" dirty="0"/>
              <a:t>台。</a:t>
            </a:r>
            <a:endParaRPr lang="en-US" altLang="zh-CN" sz="1800" dirty="0"/>
          </a:p>
          <a:p>
            <a:r>
              <a:rPr lang="zh-CN" altLang="en-US" sz="1800" dirty="0"/>
              <a:t>比尔</a:t>
            </a:r>
            <a:r>
              <a:rPr lang="en-US" altLang="zh-CN" sz="1800" dirty="0"/>
              <a:t>﹒</a:t>
            </a:r>
            <a:r>
              <a:rPr lang="zh-CN" altLang="en-US" sz="1800" dirty="0"/>
              <a:t>盖茨 和 保罗</a:t>
            </a:r>
            <a:r>
              <a:rPr lang="en-US" altLang="zh-CN" sz="1800" dirty="0"/>
              <a:t>﹒</a:t>
            </a:r>
            <a:r>
              <a:rPr lang="zh-CN" altLang="en-US" sz="1800" dirty="0"/>
              <a:t>艾伦 为</a:t>
            </a:r>
            <a:r>
              <a:rPr lang="en-US" altLang="zh-CN" sz="1800" dirty="0"/>
              <a:t>8080</a:t>
            </a:r>
            <a:r>
              <a:rPr lang="zh-CN" altLang="en-US" sz="1800" dirty="0"/>
              <a:t> 开发 </a:t>
            </a:r>
            <a:r>
              <a:rPr lang="en-US" altLang="zh-CN" sz="1800" dirty="0"/>
              <a:t>BASIC</a:t>
            </a:r>
            <a:r>
              <a:rPr lang="zh-CN" altLang="en-US" sz="1800" dirty="0"/>
              <a:t> 语言解释器，后来察觉软件行业巨大机遇，共同创建 </a:t>
            </a:r>
            <a:r>
              <a:rPr lang="en-US" altLang="zh-CN" sz="1800" dirty="0"/>
              <a:t>Microsoft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5C4387-59AB-92C9-24C1-9123F800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65" y="3090112"/>
            <a:ext cx="2413717" cy="3142860"/>
          </a:xfrm>
          <a:prstGeom prst="rect">
            <a:avLst/>
          </a:prstGeom>
        </p:spPr>
      </p:pic>
      <p:pic>
        <p:nvPicPr>
          <p:cNvPr id="8194" name="Picture 2" descr="Intel 8080 - 維基百科，自由的百科全書">
            <a:extLst>
              <a:ext uri="{FF2B5EF4-FFF2-40B4-BE49-F238E27FC236}">
                <a16:creationId xmlns:a16="http://schemas.microsoft.com/office/drawing/2014/main" id="{BC4CE9B2-742D-8FEB-DBD9-229AC78D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71" y="3090111"/>
            <a:ext cx="4437107" cy="31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ltair 8800 - Wikipedia">
            <a:extLst>
              <a:ext uri="{FF2B5EF4-FFF2-40B4-BE49-F238E27FC236}">
                <a16:creationId xmlns:a16="http://schemas.microsoft.com/office/drawing/2014/main" id="{F92C737C-BA94-3DF8-F830-A3A0E9359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903" y="3090111"/>
            <a:ext cx="3482610" cy="31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5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94068-951D-B196-12A9-405F3FE7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1981</a:t>
            </a:r>
            <a:r>
              <a:rPr lang="zh-CN" altLang="en-US" dirty="0"/>
              <a:t> 年，</a:t>
            </a:r>
            <a:r>
              <a:rPr lang="en-US" altLang="zh-CN" dirty="0"/>
              <a:t>IBM PC</a:t>
            </a:r>
            <a:r>
              <a:rPr lang="zh-CN" altLang="en-US" dirty="0"/>
              <a:t>开放策略成为个人电脑行业事实标准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553C1-1429-2CB5-BBFE-1FE0A2D11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3798423"/>
          </a:xfrm>
        </p:spPr>
        <p:txBody>
          <a:bodyPr/>
          <a:lstStyle/>
          <a:p>
            <a:r>
              <a:rPr lang="en-US" altLang="zh-CN" sz="1800" dirty="0"/>
              <a:t>1981</a:t>
            </a:r>
            <a:r>
              <a:rPr lang="zh-CN" altLang="en-US" sz="1800" dirty="0"/>
              <a:t>年，</a:t>
            </a:r>
            <a:r>
              <a:rPr lang="en-US" altLang="zh-CN" sz="1800" dirty="0"/>
              <a:t>IBM</a:t>
            </a:r>
            <a:r>
              <a:rPr lang="zh-CN" altLang="en-US" sz="1800" dirty="0"/>
              <a:t> 正式发售 </a:t>
            </a:r>
            <a:r>
              <a:rPr lang="en-US" altLang="zh-CN" sz="1800" dirty="0"/>
              <a:t>Personal Computer</a:t>
            </a:r>
            <a:r>
              <a:rPr lang="zh-CN" altLang="en-US" sz="1800" dirty="0"/>
              <a:t> </a:t>
            </a:r>
            <a:r>
              <a:rPr lang="en-US" altLang="zh-CN" sz="1800" dirty="0"/>
              <a:t>5150</a:t>
            </a:r>
            <a:r>
              <a:rPr lang="zh-CN" altLang="en-US" sz="1800" dirty="0"/>
              <a:t>，定价 </a:t>
            </a:r>
            <a:r>
              <a:rPr lang="en-US" altLang="zh-CN" sz="1800" dirty="0"/>
              <a:t>1565$</a:t>
            </a:r>
            <a:r>
              <a:rPr lang="zh-CN" altLang="en-US" sz="1800" dirty="0"/>
              <a:t> 包含主机和键盘，可选配显示器和打印机。上市取得巨大成功，</a:t>
            </a:r>
            <a:r>
              <a:rPr lang="en-US" altLang="zh-CN" sz="1800" dirty="0"/>
              <a:t>1984</a:t>
            </a:r>
            <a:r>
              <a:rPr lang="zh-CN" altLang="en-US" sz="1800" dirty="0"/>
              <a:t> 年该系列电脑已占据 </a:t>
            </a:r>
            <a:r>
              <a:rPr lang="en-US" altLang="zh-CN" sz="1800" dirty="0"/>
              <a:t>PC</a:t>
            </a:r>
            <a:r>
              <a:rPr lang="zh-CN" altLang="en-US" sz="1800" dirty="0"/>
              <a:t> 市场三分之一。</a:t>
            </a:r>
            <a:endParaRPr lang="en-US" altLang="zh-CN" sz="1800" dirty="0"/>
          </a:p>
          <a:p>
            <a:r>
              <a:rPr lang="en-US" altLang="zh-CN" sz="1800" dirty="0"/>
              <a:t>IBM PC</a:t>
            </a:r>
            <a:r>
              <a:rPr lang="zh-CN" altLang="en-US" sz="1800" dirty="0"/>
              <a:t> 设计策略开放硬件架构，预留可扩展接口。</a:t>
            </a:r>
            <a:r>
              <a:rPr lang="en-US" altLang="zh-CN" sz="1800" dirty="0"/>
              <a:t>PC</a:t>
            </a:r>
            <a:r>
              <a:rPr lang="zh-CN" altLang="en-US" sz="1800" dirty="0"/>
              <a:t>设计技术参考手册公之于众，标准、通用组件和预留接口使用户可以自行安装兼容组配件。降低</a:t>
            </a:r>
            <a:r>
              <a:rPr lang="en-US" altLang="zh-CN" sz="1800" dirty="0"/>
              <a:t>PC</a:t>
            </a:r>
            <a:r>
              <a:rPr lang="zh-CN" altLang="en-US" sz="1800" dirty="0"/>
              <a:t> 制造准入门槛，</a:t>
            </a:r>
            <a:r>
              <a:rPr lang="en-US" altLang="zh-CN" sz="1800" dirty="0"/>
              <a:t>IBM</a:t>
            </a:r>
            <a:r>
              <a:rPr lang="zh-CN" altLang="en-US" sz="1800" dirty="0"/>
              <a:t>获得了空前绝后的硬件、软件上支持。</a:t>
            </a:r>
            <a:endParaRPr lang="en-US" altLang="zh-CN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79C8CC-384F-73E9-7503-4AEE2B0E8C22}"/>
              </a:ext>
            </a:extLst>
          </p:cNvPr>
          <p:cNvSpPr/>
          <p:nvPr/>
        </p:nvSpPr>
        <p:spPr>
          <a:xfrm>
            <a:off x="1541135" y="6058093"/>
            <a:ext cx="3814871" cy="459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IBM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推出的首台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PC 5150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61ECBB-813C-0395-A0C1-3AC319A1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35" y="3408452"/>
            <a:ext cx="3996635" cy="27472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BA622A-05EE-A12E-0888-645019FC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79" y="3374819"/>
            <a:ext cx="2185612" cy="270770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497A239-FC21-80E2-B502-1EE4D0355B80}"/>
              </a:ext>
            </a:extLst>
          </p:cNvPr>
          <p:cNvSpPr/>
          <p:nvPr/>
        </p:nvSpPr>
        <p:spPr>
          <a:xfrm>
            <a:off x="6658993" y="6077586"/>
            <a:ext cx="4536174" cy="459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1982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《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时代周刊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》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年度机器</a:t>
            </a:r>
            <a:endParaRPr lang="en-US" altLang="zh-CN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40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25D2D8-5B87-CDCF-3AD7-864A04BF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1984</a:t>
            </a:r>
            <a:r>
              <a:rPr lang="zh-CN" altLang="en-US" dirty="0"/>
              <a:t>年，</a:t>
            </a:r>
            <a:r>
              <a:rPr lang="en-US" altLang="zh-CN" dirty="0"/>
              <a:t>Sun</a:t>
            </a:r>
            <a:r>
              <a:rPr lang="zh-CN" altLang="en-US" dirty="0"/>
              <a:t> 提出网络即计算机，网络互联大幕拉起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31B292-5D04-4C30-A96F-9238EAB59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PC</a:t>
            </a:r>
            <a:r>
              <a:rPr lang="zh-CN" altLang="en-US" sz="1800" dirty="0"/>
              <a:t> 走入千家万户后，各自独立进行本地计算，发挥算力和作用相对有限（</a:t>
            </a:r>
            <a:r>
              <a:rPr lang="en-US" altLang="zh-CN" sz="1800" dirty="0"/>
              <a:t>I/O</a:t>
            </a:r>
            <a:r>
              <a:rPr lang="zh-CN" altLang="en-US" sz="1800" dirty="0"/>
              <a:t> 带来待处理数据量很小）</a:t>
            </a:r>
            <a:endParaRPr lang="en-US" altLang="zh-CN" sz="1800" dirty="0"/>
          </a:p>
          <a:p>
            <a:r>
              <a:rPr lang="en-US" altLang="zh-CN" sz="1800" dirty="0"/>
              <a:t>1984</a:t>
            </a:r>
            <a:r>
              <a:rPr lang="zh-CN" altLang="en-US" sz="1800" dirty="0"/>
              <a:t>年，开放网络计算先导 </a:t>
            </a:r>
            <a:r>
              <a:rPr lang="en-US" altLang="zh-CN" sz="1800" dirty="0"/>
              <a:t>Sun Microsystem</a:t>
            </a:r>
            <a:r>
              <a:rPr lang="zh-CN" altLang="en-US" sz="1800" dirty="0"/>
              <a:t> 提出</a:t>
            </a:r>
            <a:r>
              <a:rPr lang="zh-CN" altLang="en-US" sz="1800" b="1" dirty="0">
                <a:solidFill>
                  <a:srgbClr val="C00000"/>
                </a:solidFill>
              </a:rPr>
              <a:t>网络就是计算机</a:t>
            </a:r>
            <a:r>
              <a:rPr lang="zh-CN" altLang="en-US" sz="1800" dirty="0"/>
              <a:t>。海量规模小</a:t>
            </a:r>
            <a:r>
              <a:rPr lang="en-US" altLang="zh-CN" sz="1800" dirty="0"/>
              <a:t>/</a:t>
            </a:r>
            <a:r>
              <a:rPr lang="zh-CN" altLang="en-US" sz="1800" dirty="0"/>
              <a:t>微计算机通过交换机</a:t>
            </a:r>
            <a:r>
              <a:rPr lang="en-US" altLang="zh-CN" sz="1800" dirty="0"/>
              <a:t>/</a:t>
            </a:r>
            <a:r>
              <a:rPr lang="zh-CN" altLang="en-US" sz="1800" dirty="0"/>
              <a:t>路由器逐步互联集合起来，从局域网到城域网，再到</a:t>
            </a:r>
            <a:r>
              <a:rPr lang="en-US" altLang="zh-CN" sz="1800" dirty="0"/>
              <a:t>WWW</a:t>
            </a:r>
            <a:r>
              <a:rPr lang="zh-CN" altLang="en-US" sz="1800" dirty="0"/>
              <a:t>互联网。</a:t>
            </a:r>
            <a:endParaRPr lang="en-US" altLang="zh-CN" sz="1800" dirty="0"/>
          </a:p>
        </p:txBody>
      </p:sp>
      <p:pic>
        <p:nvPicPr>
          <p:cNvPr id="9218" name="Picture 2" descr="Does the Repurposing of Sun Microsystems' Slogan Honor History, or Step on  It? - IEEE Spectrum">
            <a:extLst>
              <a:ext uri="{FF2B5EF4-FFF2-40B4-BE49-F238E27FC236}">
                <a16:creationId xmlns:a16="http://schemas.microsoft.com/office/drawing/2014/main" id="{F7BD0A56-631C-0C48-2A8D-8F8ED35D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31" y="2928467"/>
            <a:ext cx="5386450" cy="324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istory: The Rise and Fall of Sun Microsystems">
            <a:extLst>
              <a:ext uri="{FF2B5EF4-FFF2-40B4-BE49-F238E27FC236}">
                <a16:creationId xmlns:a16="http://schemas.microsoft.com/office/drawing/2014/main" id="{9ADF6B46-25C7-F81F-B361-23554920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375" y="2928467"/>
            <a:ext cx="4319473" cy="3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3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EB1863-987D-7DE3-CC49-FD7A319E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牧村定律：处理器架构合久必分，以十年为周期交替摆动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4E0AE5-1F3A-A70B-4556-5984E4AC6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1987</a:t>
            </a:r>
            <a:r>
              <a:rPr lang="zh-CN" altLang="en-US" sz="1800" dirty="0"/>
              <a:t> 年原日立公司总工牧村次夫（</a:t>
            </a:r>
            <a:r>
              <a:rPr lang="en-US" altLang="zh-CN" sz="1800" dirty="0" err="1"/>
              <a:t>Tsugio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Makimoto</a:t>
            </a:r>
            <a:r>
              <a:rPr lang="zh-CN" altLang="en-US" sz="1800" dirty="0"/>
              <a:t>）总结，其背后是 </a:t>
            </a:r>
            <a:r>
              <a:rPr lang="zh-CN" altLang="en-US" sz="1800" b="1" dirty="0">
                <a:solidFill>
                  <a:srgbClr val="C00000"/>
                </a:solidFill>
              </a:rPr>
              <a:t>性能功耗 和 开发效率</a:t>
            </a:r>
            <a:r>
              <a:rPr lang="zh-CN" altLang="en-US" sz="1800" dirty="0"/>
              <a:t> 之间的</a:t>
            </a:r>
            <a:r>
              <a:rPr lang="zh-CN" altLang="en-US" sz="1800" b="1" dirty="0">
                <a:solidFill>
                  <a:srgbClr val="C00000"/>
                </a:solidFill>
              </a:rPr>
              <a:t>动态平衡</a:t>
            </a:r>
            <a:r>
              <a:rPr lang="zh-CN" altLang="en-US" sz="1800" dirty="0"/>
              <a:t>，从处理器架构角度来讲就</a:t>
            </a:r>
            <a:r>
              <a:rPr lang="zh-CN" altLang="en-US" sz="1800" b="1" dirty="0">
                <a:solidFill>
                  <a:srgbClr val="C00000"/>
                </a:solidFill>
              </a:rPr>
              <a:t>是 专用结构 和 通用结构 </a:t>
            </a:r>
            <a:r>
              <a:rPr lang="zh-CN" altLang="en-US" sz="1800" dirty="0"/>
              <a:t>之间平衡。</a:t>
            </a:r>
            <a:endParaRPr lang="en-US" altLang="zh-CN" sz="1800" dirty="0"/>
          </a:p>
          <a:p>
            <a:r>
              <a:rPr lang="zh-CN" altLang="en-US" sz="1800" dirty="0"/>
              <a:t>进入微机时代后，计算需求从专有特定高算力，走向通用商业家庭计算，但若干年后钟摆仍将摆回到专用加速。</a:t>
            </a:r>
          </a:p>
        </p:txBody>
      </p:sp>
      <p:pic>
        <p:nvPicPr>
          <p:cNvPr id="10242" name="Picture 2" descr="Makimoto's wave: summarizing the history of paradigm shifts in... |  Download Scientific Diagram">
            <a:extLst>
              <a:ext uri="{FF2B5EF4-FFF2-40B4-BE49-F238E27FC236}">
                <a16:creationId xmlns:a16="http://schemas.microsoft.com/office/drawing/2014/main" id="{4FA17BB3-573A-E31E-89F9-362A439F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2" y="3134840"/>
            <a:ext cx="5398293" cy="321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ormer Hitachi CEO Tsugio Makimoto Receives Armenian President's IT Award  2013 • MassisPost">
            <a:extLst>
              <a:ext uri="{FF2B5EF4-FFF2-40B4-BE49-F238E27FC236}">
                <a16:creationId xmlns:a16="http://schemas.microsoft.com/office/drawing/2014/main" id="{D718DAEE-9156-5DF5-30CB-AA80157D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485" y="3134840"/>
            <a:ext cx="5532174" cy="311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3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奠基时代</a:t>
            </a:r>
            <a:r>
              <a:rPr lang="en-US" altLang="zh-CN" dirty="0"/>
              <a:t>1945~1970 </a:t>
            </a:r>
            <a:r>
              <a:rPr lang="zh-CN" altLang="en-US" dirty="0"/>
              <a:t>：单体算力集中，器件以电子管</a:t>
            </a:r>
            <a:r>
              <a:rPr lang="en-US" altLang="zh-CN" dirty="0"/>
              <a:t>/</a:t>
            </a:r>
            <a:r>
              <a:rPr lang="zh-CN" altLang="en-US" dirty="0"/>
              <a:t>晶体管为主，体积</a:t>
            </a:r>
            <a:r>
              <a:rPr lang="en-US" altLang="zh-CN" dirty="0"/>
              <a:t>&amp;</a:t>
            </a:r>
            <a:r>
              <a:rPr lang="zh-CN" altLang="en-US" dirty="0"/>
              <a:t>耗电大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通用架构时代</a:t>
            </a:r>
            <a:r>
              <a:rPr lang="en-US" altLang="zh-CN" dirty="0"/>
              <a:t>1971~1995 </a:t>
            </a:r>
            <a:r>
              <a:rPr lang="zh-CN" altLang="en-US" dirty="0"/>
              <a:t>：大规模集成电路爆发，巨型机算力摸高，小</a:t>
            </a:r>
            <a:r>
              <a:rPr lang="en-US" altLang="zh-CN" dirty="0"/>
              <a:t>/</a:t>
            </a:r>
            <a:r>
              <a:rPr lang="zh-CN" altLang="en-US" dirty="0"/>
              <a:t>微机快速普及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互联网云计算时代</a:t>
            </a:r>
            <a:r>
              <a:rPr lang="en-US" altLang="zh-CN" dirty="0"/>
              <a:t>1995~2020</a:t>
            </a:r>
            <a:r>
              <a:rPr lang="zh-CN" altLang="en-US" dirty="0"/>
              <a:t>：“数据中心”出现，应用催生更多算力服务形态和需求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未来计算时代：</a:t>
            </a:r>
            <a:r>
              <a:rPr lang="en-US" altLang="zh-CN" dirty="0"/>
              <a:t>2020~2030</a:t>
            </a:r>
            <a:r>
              <a:rPr lang="zh-CN" altLang="en-US" dirty="0"/>
              <a:t>：计算面向集约</a:t>
            </a:r>
            <a:r>
              <a:rPr lang="en-US" altLang="zh-CN" dirty="0"/>
              <a:t>&amp;</a:t>
            </a:r>
            <a:r>
              <a:rPr lang="zh-CN" altLang="en-US" dirty="0"/>
              <a:t>泛在</a:t>
            </a:r>
            <a:r>
              <a:rPr lang="en-US" altLang="zh-CN" dirty="0"/>
              <a:t>&amp;</a:t>
            </a:r>
            <a:r>
              <a:rPr lang="zh-CN" altLang="en-US" dirty="0"/>
              <a:t>融合演进，引领</a:t>
            </a:r>
            <a:r>
              <a:rPr lang="en-US" altLang="zh-CN" dirty="0"/>
              <a:t>K</a:t>
            </a:r>
            <a:r>
              <a:rPr lang="zh-CN" altLang="en-US" dirty="0"/>
              <a:t>型算力需求爆发式发展</a:t>
            </a:r>
            <a:endParaRPr lang="en-US" altLang="zh-CN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2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AIInfra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0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计算密集，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FP16/BF16/FP8/FP4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lvl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计算产业发展历程：</a:t>
            </a:r>
            <a:endParaRPr lang="en-US" altLang="zh-CN" sz="2800" dirty="0"/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奠基时代 </a:t>
            </a:r>
            <a:r>
              <a:rPr lang="en-US" altLang="zh-CN" sz="2400" dirty="0"/>
              <a:t>1945~1970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通用架构 </a:t>
            </a:r>
            <a:r>
              <a:rPr lang="en-US" altLang="zh-CN" sz="2400" dirty="0"/>
              <a:t>1971~1995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云</a:t>
            </a:r>
            <a:r>
              <a:rPr lang="en-US" altLang="zh-CN" sz="2400" dirty="0"/>
              <a:t>&amp;</a:t>
            </a:r>
            <a:r>
              <a:rPr lang="zh-CN" altLang="en-US" sz="2400" dirty="0"/>
              <a:t>大数据 </a:t>
            </a:r>
            <a:r>
              <a:rPr lang="en-US" altLang="zh-CN" sz="2400" dirty="0"/>
              <a:t>1995~2020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未来计算 </a:t>
            </a:r>
            <a:r>
              <a:rPr lang="en-US" altLang="zh-CN" sz="2400" dirty="0"/>
              <a:t>2020~2030</a:t>
            </a:r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8F33C-E2C2-853F-9A4E-2CCE8FA3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42C1D-DBA4-521C-1B74-2311DED3B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dirty="0"/>
              <a:t>计算需求驱动，从专用计算到通用计算，再到集约泛在融合的未来计算。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309B46-B3A5-4A24-8DA8-35BC1023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4" y="2648493"/>
            <a:ext cx="10613674" cy="28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8F33C-E2C2-853F-9A4E-2CCE8FA3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3F7400-0375-1D24-1774-1A4A9B04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16" y="1111979"/>
            <a:ext cx="9916730" cy="54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6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>
            <a:normAutofit fontScale="92500" lnSpcReduction="20000"/>
          </a:bodyPr>
          <a:lstStyle/>
          <a:p>
            <a:pPr marL="239106" lvl="1" indent="0" algn="ctr">
              <a:buNone/>
            </a:pP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奠基时代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239106" lvl="1" indent="0" algn="ctr"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1945~1970</a:t>
            </a:r>
          </a:p>
        </p:txBody>
      </p:sp>
    </p:spTree>
    <p:extLst>
      <p:ext uri="{BB962C8B-B14F-4D97-AF65-F5344CB8AC3E}">
        <p14:creationId xmlns:p14="http://schemas.microsoft.com/office/powerpoint/2010/main" val="177389111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32407</TotalTime>
  <Words>2038</Words>
  <Application>Microsoft Macintosh PowerPoint</Application>
  <PresentationFormat>自定义</PresentationFormat>
  <Paragraphs>173</Paragraphs>
  <Slides>27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Helvetica Neue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Contenet</vt:lpstr>
      <vt:lpstr>AIInfra Architecture</vt:lpstr>
      <vt:lpstr>三类计算集群的主要区别</vt:lpstr>
      <vt:lpstr>Content</vt:lpstr>
      <vt:lpstr>PowerPoint 演示文稿</vt:lpstr>
      <vt:lpstr>计算产业</vt:lpstr>
      <vt:lpstr>计算产业</vt:lpstr>
      <vt:lpstr>PowerPoint 演示文稿</vt:lpstr>
      <vt:lpstr>第一代：1945-1970年，计算机器件以电子管、晶体管为主</vt:lpstr>
      <vt:lpstr>1946年，ENIAC，数据中心发展的鼻祖</vt:lpstr>
      <vt:lpstr>1951年，EDVAC，冯﹒诺伊曼计算机的鼻祖</vt:lpstr>
      <vt:lpstr>1963年，CDC6600 第一个超级计算机，开创超算时代</vt:lpstr>
      <vt:lpstr>1964 年，IBM推出第一台大型机 S/360</vt:lpstr>
      <vt:lpstr>1966年，DEC 开创小型机时代，历经40年从辉煌走向消亡</vt:lpstr>
      <vt:lpstr>贝尔定律的出现</vt:lpstr>
      <vt:lpstr>戈登贝尔</vt:lpstr>
      <vt:lpstr>PowerPoint 演示文稿</vt:lpstr>
      <vt:lpstr>第二代：1970-1995，集成电路成熟，小微机时代爆发</vt:lpstr>
      <vt:lpstr>1974，Intel 发布 8080，Altair 8800 拉开微机普及序幕</vt:lpstr>
      <vt:lpstr>1981 年，IBM PC开放策略成为个人电脑行业事实标准</vt:lpstr>
      <vt:lpstr>1984年，Sun 提出网络即计算机，网络互联大幕拉起</vt:lpstr>
      <vt:lpstr>牧村定律：处理器架构合久必分，以十年为周期交替摆动</vt:lpstr>
      <vt:lpstr>PowerPoint 演示文稿</vt:lpstr>
      <vt:lpstr>计算产业发展的四个时代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10673</cp:revision>
  <cp:lastPrinted>2023-09-08T09:14:01Z</cp:lastPrinted>
  <dcterms:created xsi:type="dcterms:W3CDTF">2020-08-28T08:44:19Z</dcterms:created>
  <dcterms:modified xsi:type="dcterms:W3CDTF">2025-06-11T13:32:19Z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